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4"/>
  </p:sldMasterIdLst>
  <p:notesMasterIdLst>
    <p:notesMasterId r:id="rId38"/>
  </p:notesMasterIdLst>
  <p:handoutMasterIdLst>
    <p:handoutMasterId r:id="rId39"/>
  </p:handoutMasterIdLst>
  <p:sldIdLst>
    <p:sldId id="337" r:id="rId5"/>
    <p:sldId id="338" r:id="rId6"/>
    <p:sldId id="344" r:id="rId7"/>
    <p:sldId id="367" r:id="rId8"/>
    <p:sldId id="340" r:id="rId9"/>
    <p:sldId id="341" r:id="rId10"/>
    <p:sldId id="358" r:id="rId11"/>
    <p:sldId id="345" r:id="rId12"/>
    <p:sldId id="342" r:id="rId13"/>
    <p:sldId id="361" r:id="rId14"/>
    <p:sldId id="351" r:id="rId15"/>
    <p:sldId id="366" r:id="rId16"/>
    <p:sldId id="352" r:id="rId17"/>
    <p:sldId id="369" r:id="rId18"/>
    <p:sldId id="346" r:id="rId19"/>
    <p:sldId id="343" r:id="rId20"/>
    <p:sldId id="348" r:id="rId21"/>
    <p:sldId id="368" r:id="rId22"/>
    <p:sldId id="363" r:id="rId23"/>
    <p:sldId id="353" r:id="rId24"/>
    <p:sldId id="370" r:id="rId25"/>
    <p:sldId id="347" r:id="rId26"/>
    <p:sldId id="354" r:id="rId27"/>
    <p:sldId id="355" r:id="rId28"/>
    <p:sldId id="371" r:id="rId29"/>
    <p:sldId id="360" r:id="rId30"/>
    <p:sldId id="350" r:id="rId31"/>
    <p:sldId id="357" r:id="rId32"/>
    <p:sldId id="365" r:id="rId33"/>
    <p:sldId id="372" r:id="rId34"/>
    <p:sldId id="373" r:id="rId35"/>
    <p:sldId id="374" r:id="rId36"/>
    <p:sldId id="375" r:id="rId37"/>
  </p:sldIdLst>
  <p:sldSz cx="12192000" cy="6858000"/>
  <p:notesSz cx="6805613" cy="9944100"/>
  <p:defaultTextStyle>
    <a:defPPr>
      <a:defRPr lang="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A5A0322C-A190-4FF1-B9DB-BF447EB5ACC4}">
          <p14:sldIdLst>
            <p14:sldId id="337"/>
            <p14:sldId id="338"/>
            <p14:sldId id="344"/>
            <p14:sldId id="367"/>
            <p14:sldId id="340"/>
            <p14:sldId id="341"/>
            <p14:sldId id="358"/>
            <p14:sldId id="345"/>
            <p14:sldId id="342"/>
            <p14:sldId id="361"/>
            <p14:sldId id="351"/>
            <p14:sldId id="366"/>
            <p14:sldId id="352"/>
            <p14:sldId id="369"/>
            <p14:sldId id="346"/>
            <p14:sldId id="343"/>
            <p14:sldId id="348"/>
            <p14:sldId id="368"/>
            <p14:sldId id="363"/>
            <p14:sldId id="353"/>
            <p14:sldId id="370"/>
            <p14:sldId id="347"/>
            <p14:sldId id="354"/>
            <p14:sldId id="355"/>
            <p14:sldId id="371"/>
            <p14:sldId id="360"/>
            <p14:sldId id="350"/>
            <p14:sldId id="357"/>
            <p14:sldId id="365"/>
            <p14:sldId id="372"/>
            <p14:sldId id="373"/>
            <p14:sldId id="374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89D5D1A-05A0-550D-ACC0-ACBC42575E5B}" name="HAMILTON Charles" initials="HC" userId="S::charles.hamilton@soprasteria.com::2bc9b81e-b9f1-4e2b-a37d-95de9e1dbd1a" providerId="AD"/>
  <p188:author id="{3D6CD131-47C1-FDA5-C9BA-A9AE2FC13DB0}" name="LARSEN Annabel" initials="LA" userId="S::annabel.larsen@soprasteria.com::d122f503-cd11-49c2-89b1-632b782b6d32" providerId="AD"/>
  <p188:author id="{343EFB4F-FB54-EA00-79E0-C54632F99914}" name="SANDBU Marius" initials="" userId="S::marius.sandbu@soprasteria.com::99e1b15c-66da-4d0b-b826-9b8374e2f0a2" providerId="AD"/>
  <p188:author id="{CC483163-3CC0-6EA1-DE5F-AB6853949FBB}" name="OBRESTAD Peter" initials="PO" userId="S::peter.obrestad@soprasteria.com::03b901e7-bf3d-4199-b84e-e365689325c6" providerId="AD"/>
  <p188:author id="{7B77CE71-D8D4-355A-CC98-4EA2485A0CDD}" name="JACOBSEN Stein" initials="JS" userId="S::sw.jacobsen@soprasteria.com::2997cd74-c097-4b08-acb0-25bf5c893b54" providerId="AD"/>
  <p188:author id="{4E080187-9706-0FDD-4CB5-AC14E7F71087}" name="RODSJOSAETHER Turid" initials="" userId="S::turid.rodsjosaether@soprasteria.com::a7b2717f-dced-4e30-ba02-e743d90f377c" providerId="AD"/>
  <p188:author id="{88418C8D-F585-4621-59ED-3AAD55DFE261}" name="MATHISEN Jill" initials="MJ" userId="S::jill.mathisen@soprasteria.com::26eeb1df-5a08-4af7-882c-70d514fbad1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AGE Ingerid" initials="WI" lastIdx="4" clrIdx="0">
    <p:extLst>
      <p:ext uri="{19B8F6BF-5375-455C-9EA6-DF929625EA0E}">
        <p15:presenceInfo xmlns:p15="http://schemas.microsoft.com/office/powerpoint/2012/main" userId="S::ingerid.waage@soprasteria.com::046e044c-2840-4046-afd5-c518cc1cb5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2120"/>
    <a:srgbClr val="D10928"/>
    <a:srgbClr val="EF7802"/>
    <a:srgbClr val="EA6708"/>
    <a:srgbClr val="E85E0B"/>
    <a:srgbClr val="DF3E16"/>
    <a:srgbClr val="D0042A"/>
    <a:srgbClr val="BF0940"/>
    <a:srgbClr val="A51361"/>
    <a:srgbClr val="7F1D8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iddels stil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F909176-B8EA-41DD-8F92-1C989DF343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b="1">
                <a:latin typeface="Tahoma" panose="020B0604030504040204" pitchFamily="34" charset="0"/>
              </a:rPr>
              <a:t>Sopra Steria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B8CF8D4-1618-452C-887D-A91AC8FC95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b="1">
                <a:latin typeface="Tahoma" panose="020B0604030504040204" pitchFamily="34" charset="0"/>
              </a:rPr>
              <a:t>Intitulé du document - Sopra Steria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C10792-DA87-4BDA-BA6B-D87502BBBF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A86D7-3F34-4350-90B7-F3AF3732A64B}" type="slidenum">
              <a:rPr lang="fr-FR" b="1" smtClean="0">
                <a:latin typeface="Tahoma" panose="020B0604030504040204" pitchFamily="34" charset="0"/>
              </a:rPr>
              <a:t>‹#›</a:t>
            </a:fld>
            <a:endParaRPr lang="fr-FR" b="1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581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/>
              <a:t>Sopra Steria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FFA15751-71F6-48FA-9E72-AC2A9C8346A7}" type="datetimeFigureOut">
              <a:rPr lang="fr-FR" smtClean="0"/>
              <a:pPr/>
              <a:t>28/08/2024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3013"/>
            <a:ext cx="596423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Tahoma" panose="020B0604030504040204" pitchFamily="34" charset="0"/>
              </a:defRPr>
            </a:lvl1pPr>
          </a:lstStyle>
          <a:p>
            <a:r>
              <a:rPr lang="fr-FR"/>
              <a:t>Intitulé du document - Sopra Steria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Tahoma" panose="020B0604030504040204" pitchFamily="34" charset="0"/>
              </a:defRPr>
            </a:lvl1pPr>
          </a:lstStyle>
          <a:p>
            <a:fld id="{2F99E83D-10BD-4912-838C-C14C2B9472B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144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8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35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1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sv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9.sv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AB0E251-385A-7536-E08E-3F18290403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  <p:pic>
        <p:nvPicPr>
          <p:cNvPr id="6" name="Graphique 5">
            <a:extLst>
              <a:ext uri="{FF2B5EF4-FFF2-40B4-BE49-F238E27FC236}">
                <a16:creationId xmlns:a16="http://schemas.microsoft.com/office/drawing/2014/main" id="{2C800620-5E71-6253-0250-696E7D7098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0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7187792" y="1"/>
            <a:ext cx="5004208" cy="5876924"/>
            <a:chOff x="7307848" y="1"/>
            <a:chExt cx="4884150" cy="5735928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29519" y="1"/>
              <a:ext cx="2962479" cy="5735928"/>
            </a:xfrm>
            <a:prstGeom prst="rect">
              <a:avLst/>
            </a:prstGeom>
          </p:spPr>
        </p:pic>
        <p:pic>
          <p:nvPicPr>
            <p:cNvPr id="8" name="Image 7" descr="Une image contenant personne, sombre&#10;&#10;Description générée automatiquement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07848" y="6212"/>
              <a:ext cx="4520648" cy="5729717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1B19A0EE-1505-620A-E365-F8ED35EB47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76640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6901840" y="-9374"/>
            <a:ext cx="5290159" cy="5886300"/>
            <a:chOff x="7028759" y="-9150"/>
            <a:chExt cx="5163241" cy="5745079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9519" y="-9149"/>
              <a:ext cx="2962479" cy="57450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759" y="-9150"/>
              <a:ext cx="5163241" cy="5745079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B978CF98-3A6A-F8AB-ED38-502A211411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58044B4A-B13E-1291-80AD-E7B75DD8293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BC84D5E-A2BD-74F9-3D0E-3ECEABA298F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02B89978-9E90-FB08-A775-83666F41EA2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1C7F9AB8-12BA-DCBD-A7F0-7397A40D2EC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A7022BF0-D3F9-356A-1158-8C3B8EEE95E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9F681-54F0-21AD-8EBE-1F485063E72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C65A2EF9-A7B0-ADDD-323B-240C36D2B79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4BE42A73-52BE-BF1E-7759-250FD87525B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A5FB514-7416-22CB-8F11-E6605F4ABA9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2D394EEB-0AE9-74EC-5DB1-FEB051C56AE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5FD5E27-910D-90B0-DD56-5DF425CE3E4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564791-54FA-CD8E-4486-86F26E8152D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0209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1635315" y="-1635314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9" name="Image 18" descr="Une image contenant ciel, extérieur, personne, bras&#10;&#10;Description générée automatiquement">
            <a:extLst>
              <a:ext uri="{FF2B5EF4-FFF2-40B4-BE49-F238E27FC236}">
                <a16:creationId xmlns:a16="http://schemas.microsoft.com/office/drawing/2014/main" id="{F0345C9A-AA26-31A8-75BF-93E6C8C83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156696" y="1"/>
            <a:ext cx="3035304" cy="58769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personne, arme, épée, bras&#10;&#10;Description générée automatiquement">
            <a:extLst>
              <a:ext uri="{FF2B5EF4-FFF2-40B4-BE49-F238E27FC236}">
                <a16:creationId xmlns:a16="http://schemas.microsoft.com/office/drawing/2014/main" id="{53C19B81-C032-7ED7-48AC-714000D70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23588" y="178759"/>
            <a:ext cx="5837164" cy="5698165"/>
          </a:xfrm>
          <a:prstGeom prst="rect">
            <a:avLst/>
          </a:prstGeom>
        </p:spPr>
      </p:pic>
      <p:pic>
        <p:nvPicPr>
          <p:cNvPr id="2" name="Graphique 1">
            <a:extLst>
              <a:ext uri="{FF2B5EF4-FFF2-40B4-BE49-F238E27FC236}">
                <a16:creationId xmlns:a16="http://schemas.microsoft.com/office/drawing/2014/main" id="{54AEFA57-A82A-4775-15C6-83E4C0BCEE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28307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2D1A1-6998-6978-F2AD-8D7BFB95A338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2" name="Image 1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DE3DBBA-D34F-79E7-63CF-E9355DC3D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9"/>
            <a:ext cx="3035300" cy="58860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personne, homme, debout, sombre&#10;&#10;Description générée automatiquement">
            <a:extLst>
              <a:ext uri="{FF2B5EF4-FFF2-40B4-BE49-F238E27FC236}">
                <a16:creationId xmlns:a16="http://schemas.microsoft.com/office/drawing/2014/main" id="{34D70D03-C664-40D8-0FFC-2CB6A9E20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42" y="0"/>
            <a:ext cx="6097946" cy="5878800"/>
          </a:xfrm>
          <a:prstGeom prst="rect">
            <a:avLst/>
          </a:prstGeom>
        </p:spPr>
      </p:pic>
      <p:pic>
        <p:nvPicPr>
          <p:cNvPr id="3" name="Graphique 2">
            <a:extLst>
              <a:ext uri="{FF2B5EF4-FFF2-40B4-BE49-F238E27FC236}">
                <a16:creationId xmlns:a16="http://schemas.microsoft.com/office/drawing/2014/main" id="{9821DFF2-553E-FBC1-868A-F5077E1B23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77124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gens, restaurant&#10;&#10;Description générée automatiquement">
            <a:extLst>
              <a:ext uri="{FF2B5EF4-FFF2-40B4-BE49-F238E27FC236}">
                <a16:creationId xmlns:a16="http://schemas.microsoft.com/office/drawing/2014/main" id="{D27436C3-D930-3539-99DC-DFEB4361F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25" y="168"/>
            <a:ext cx="3090975" cy="587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5" name="Image 4" descr="Une image contenant personne, homme, sombre&#10;&#10;Description générée automatiquement">
            <a:extLst>
              <a:ext uri="{FF2B5EF4-FFF2-40B4-BE49-F238E27FC236}">
                <a16:creationId xmlns:a16="http://schemas.microsoft.com/office/drawing/2014/main" id="{B8B520C8-2E49-4AC4-A81E-18C15C02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63" y="-9164"/>
            <a:ext cx="5162837" cy="58860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que 6">
            <a:extLst>
              <a:ext uri="{FF2B5EF4-FFF2-40B4-BE49-F238E27FC236}">
                <a16:creationId xmlns:a16="http://schemas.microsoft.com/office/drawing/2014/main" id="{C175574D-99DC-FFA2-C3DE-045900840F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43621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231F75D-A3D2-8DD1-37EE-B22D6C2E2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33" y="168"/>
            <a:ext cx="3090968" cy="5876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6AFEE9-7BED-AFF6-252D-38F18A03E71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8" name="Image 7" descr="Une image contenant personne, extérieur, sombre&#10;&#10;Description générée automatiquement">
            <a:extLst>
              <a:ext uri="{FF2B5EF4-FFF2-40B4-BE49-F238E27FC236}">
                <a16:creationId xmlns:a16="http://schemas.microsoft.com/office/drawing/2014/main" id="{FDA70619-58B0-2536-76B3-9E534DD37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133" y="-9373"/>
            <a:ext cx="5462867" cy="588629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F63F3B6C-4D26-F282-15F5-AB510F144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37633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D6C8F30-F02C-41EC-555B-4FBAAC330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67" y="-8292"/>
            <a:ext cx="3091233" cy="588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4C83F6D-46AC-3265-5F62-DAFA2CD59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24"/>
          <a:stretch/>
        </p:blipFill>
        <p:spPr>
          <a:xfrm>
            <a:off x="5303519" y="-377411"/>
            <a:ext cx="6888481" cy="625433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A4B4036-CE17-46A6-4E3F-8AF5D4ED1F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159609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HurmeGeometricSans4 Bold" panose="020B0500020000000000" pitchFamily="34" charset="77"/>
            </a:endParaRPr>
          </a:p>
        </p:txBody>
      </p:sp>
      <p:pic>
        <p:nvPicPr>
          <p:cNvPr id="18" name="Image 17" descr="Une image contenant ciel, personne, extérieur, planche&#10;&#10;Description générée automatiquement">
            <a:extLst>
              <a:ext uri="{FF2B5EF4-FFF2-40B4-BE49-F238E27FC236}">
                <a16:creationId xmlns:a16="http://schemas.microsoft.com/office/drawing/2014/main" id="{E13590B8-7277-AE61-9E26-FE67ED502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9688" y="-9150"/>
            <a:ext cx="3262312" cy="5886075"/>
          </a:xfrm>
          <a:prstGeom prst="rect">
            <a:avLst/>
          </a:prstGeom>
        </p:spPr>
      </p:pic>
      <p:pic>
        <p:nvPicPr>
          <p:cNvPr id="19" name="Image 1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78A321-F60D-A4FB-C28B-AEE8E84B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963" y="-9151"/>
            <a:ext cx="5498304" cy="5876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que 1">
            <a:extLst>
              <a:ext uri="{FF2B5EF4-FFF2-40B4-BE49-F238E27FC236}">
                <a16:creationId xmlns:a16="http://schemas.microsoft.com/office/drawing/2014/main" id="{34413810-E2EA-8C40-C840-1A7AAA240A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667595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9" name="Image 8" descr="Une image contenant arbre, personne, extérieur&#10;&#10;Description générée automatiquement">
            <a:extLst>
              <a:ext uri="{FF2B5EF4-FFF2-40B4-BE49-F238E27FC236}">
                <a16:creationId xmlns:a16="http://schemas.microsoft.com/office/drawing/2014/main" id="{B7B673E9-0925-4C30-D0F3-C513BB89C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3257" cy="5876925"/>
          </a:xfrm>
          <a:prstGeom prst="rect">
            <a:avLst/>
          </a:prstGeom>
        </p:spPr>
      </p:pic>
      <p:pic>
        <p:nvPicPr>
          <p:cNvPr id="12" name="Image 11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481C53-8E26-E6C1-EE98-98C2D4496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137" y="0"/>
            <a:ext cx="6076863" cy="5876925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7FF6E88C-CDD0-0DCC-4C5D-B6882BBE9F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057546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6A256AF-F673-B00F-02D0-AB1A9C9C6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8"/>
            <a:ext cx="3035299" cy="5886073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9361D16-9979-33DB-CAA4-7235678CC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093029" y="-9374"/>
            <a:ext cx="5098971" cy="588629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2BE13D89-A1DE-36EB-BDF9-EB4F7A5587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6841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3E20222-9EC3-B2A1-408F-504E649685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5341" y="421230"/>
            <a:ext cx="1784820" cy="227159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4CB62AC-F794-40AF-09D5-A3506D083F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42582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033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71D2A35-D9D3-956D-E3B2-F7F9CD1E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14"/>
            <a:ext cx="3035300" cy="5876911"/>
          </a:xfrm>
          <a:prstGeom prst="rect">
            <a:avLst/>
          </a:prstGeom>
        </p:spPr>
      </p:pic>
      <p:pic>
        <p:nvPicPr>
          <p:cNvPr id="17" name="Image 16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122341-9EBD-0700-48ED-D28F6A84E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136" y="-9358"/>
            <a:ext cx="4137864" cy="5886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797273-051E-9C69-A5C7-D6049A287E6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que 3">
            <a:extLst>
              <a:ext uri="{FF2B5EF4-FFF2-40B4-BE49-F238E27FC236}">
                <a16:creationId xmlns:a16="http://schemas.microsoft.com/office/drawing/2014/main" id="{32FB9CDC-55C3-FD61-0D8E-5D97374AD3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9989215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4" name="Image 3" descr="Une image contenant personne, intérieur, homme, table&#10;&#10;Description générée automatiquement">
            <a:extLst>
              <a:ext uri="{FF2B5EF4-FFF2-40B4-BE49-F238E27FC236}">
                <a16:creationId xmlns:a16="http://schemas.microsoft.com/office/drawing/2014/main" id="{61AB0F85-7CB6-711E-C327-50F66B1B8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5300" cy="5876925"/>
          </a:xfrm>
          <a:prstGeom prst="rect">
            <a:avLst/>
          </a:prstGeom>
        </p:spPr>
      </p:pic>
      <p:pic>
        <p:nvPicPr>
          <p:cNvPr id="8" name="Image 7" descr="Une image contenant personne, homme, sombre, mâle&#10;&#10;Description générée automatiquement">
            <a:extLst>
              <a:ext uri="{FF2B5EF4-FFF2-40B4-BE49-F238E27FC236}">
                <a16:creationId xmlns:a16="http://schemas.microsoft.com/office/drawing/2014/main" id="{8D09CC04-070E-FA95-9956-259CD78465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306" y="172720"/>
            <a:ext cx="7719694" cy="570420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E5ECE328-6449-7605-6BD9-D2B66087880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AEF85209-5E00-237C-F6F7-3551C70EE2A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24BD7158-245C-1FF7-D5DC-E6916CC4743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5049316E-9DF8-08EB-D065-275AD4A33C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28B507DB-393D-0CDA-4BA4-822E6761D3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54C9401-45F8-0591-4CEC-E8F45D4DF0C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6C38B88A-6078-9F70-AA62-5AA947DB0A7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D349F6BE-4FD5-5ACC-53FF-F832AA59EE6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3D3915D-5879-50C2-E98B-C5814FD123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046E858-09CE-63B6-F58E-6A8DAB5D64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5206BF-1A10-C3F8-29AF-05E3709E579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D7C4AD32-23F1-D67D-1C29-BA75A223D20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7A9071A1-C830-6EA7-817A-A5F53D34AA5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2315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59F38E8A-CA06-AD1B-CDA8-9B32638F63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72270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/>
          <a:lstStyle/>
          <a:p>
            <a:r>
              <a:rPr lang="en-US"/>
              <a:t>Click to edit master subtitle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6FE81A3-DCA0-83A8-1732-9B30E2463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8064857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 anchor="t"/>
          <a:lstStyle/>
          <a:p>
            <a:r>
              <a:rPr lang="en-US"/>
              <a:t>Click to edit master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06A4B61-FBEA-F0FD-7D8B-14307FCF76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310963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8084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9" y="1484743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98FE5E18-AF66-257C-41BF-7EA78EC8BE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5A949E5F-6EBF-D670-69CC-61ED7A9549B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7863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038563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258866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034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71124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B1319F6-FA47-5075-212E-7E1404F84A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41E7A487-74E3-4564-A516-173A54E826D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341" y="6261742"/>
            <a:ext cx="1784820" cy="227159"/>
          </a:xfrm>
          <a:prstGeom prst="rect">
            <a:avLst/>
          </a:prstGeom>
        </p:spPr>
      </p:pic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6361703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283657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83040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04010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97077"/>
            <a:ext cx="3740725" cy="52347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2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57622-3E05-653F-D4F3-9169D2160D72}"/>
              </a:ext>
            </a:extLst>
          </p:cNvPr>
          <p:cNvSpPr txBox="1"/>
          <p:nvPr userDrawn="1"/>
        </p:nvSpPr>
        <p:spPr>
          <a:xfrm>
            <a:off x="4162856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66362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220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772CD3A1-F730-2280-26C3-575370A01D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2168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7" y="-333942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40" y="1780000"/>
            <a:ext cx="3378478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D2FBBAD-5374-D8EF-A60D-E056DBAA90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573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717070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35543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9173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482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00599" y="1469433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5D22E045-CECE-CDBB-76A8-A7CEDCA0DF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 userDrawn="1">
          <p15:clr>
            <a:srgbClr val="FBAE40"/>
          </p15:clr>
        </p15:guide>
        <p15:guide id="2" orient="horz" pos="4320" userDrawn="1">
          <p15:clr>
            <a:srgbClr val="FBAE40"/>
          </p15:clr>
        </p15:guide>
        <p15:guide id="3" orient="horz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4" name="Graphique 8">
            <a:extLst>
              <a:ext uri="{FF2B5EF4-FFF2-40B4-BE49-F238E27FC236}">
                <a16:creationId xmlns:a16="http://schemas.microsoft.com/office/drawing/2014/main" id="{4FCE6101-7B66-4D94-5297-639A2900F4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7EB10B7-6533-2370-6CE2-752580953B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2292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51010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7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D23DC444-F46F-CAE0-17CB-3D176EE0B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643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3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3BDFE4E5-43FE-CA45-4998-836CC99C2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746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5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pic>
        <p:nvPicPr>
          <p:cNvPr id="16" name="Graphique 15">
            <a:extLst>
              <a:ext uri="{FF2B5EF4-FFF2-40B4-BE49-F238E27FC236}">
                <a16:creationId xmlns:a16="http://schemas.microsoft.com/office/drawing/2014/main" id="{84B296D7-56EE-F883-3507-B8AB06F587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1155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7CB1E9-465B-E849-C694-9B7104141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1460162" cy="5876923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39FCEA0-8AF6-AD6A-DCD4-D00E52D7444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2C0A8E2-AFF3-0155-A6DF-0D1CB5BB6C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8415094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9" descr="Une image contenant personne, engin&#10;&#10;Description générée automatiquement">
            <a:extLst>
              <a:ext uri="{FF2B5EF4-FFF2-40B4-BE49-F238E27FC236}">
                <a16:creationId xmlns:a16="http://schemas.microsoft.com/office/drawing/2014/main" id="{8B7AB3D6-4C87-80B9-8B59-804E9BCAD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60162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E789667-2E04-B8A4-6C71-286E64A6426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4DBBDCDE-79B9-CF42-CABA-A3CE0E1E7A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5312918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6">
            <a:extLst>
              <a:ext uri="{FF2B5EF4-FFF2-40B4-BE49-F238E27FC236}">
                <a16:creationId xmlns:a16="http://schemas.microsoft.com/office/drawing/2014/main" id="{BC64A6C3-BB83-68F8-3796-DA871B1A5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-1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E6A782-6909-7C35-354B-7D79178203A4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3CCB435-20EA-829A-2A5F-6916E21B56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876211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6E6A782-6909-7C35-354B-7D79178203A4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956C34D3-33CC-359C-9C53-6F5BE7A2D5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1902900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980490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9382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961B796F-74AA-BC06-39B1-2F62330B77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5FAAF4A-E11C-0D1C-3BE6-75F72649F0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526" y="6257661"/>
            <a:ext cx="2705099" cy="19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369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83261" y="1938101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474790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2812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80486" y="1937529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75528" y="1937529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55795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EEEED"/>
              </a:gs>
              <a:gs pos="0">
                <a:srgbClr val="EEEEED">
                  <a:alpha val="0"/>
                </a:srgbClr>
              </a:gs>
              <a:gs pos="100000">
                <a:srgbClr val="EEEEE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2" y="1397000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48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48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B115A4BE-DEE1-4414-C871-84083D578B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55F2E3CE-9BA7-5947-7F38-5129C1F0F2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34573" y="1592263"/>
            <a:ext cx="2867065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tabLst>
                <a:tab pos="449263" algn="l"/>
              </a:tabLst>
              <a:defRPr lang="fr-FR" sz="1600" b="1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+mn-lt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</p:spTree>
    <p:extLst>
      <p:ext uri="{BB962C8B-B14F-4D97-AF65-F5344CB8AC3E}">
        <p14:creationId xmlns:p14="http://schemas.microsoft.com/office/powerpoint/2010/main" val="17704296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B0ADD9D4-0571-A540-D90F-BF0AC0EAC5DC}"/>
              </a:ext>
            </a:extLst>
          </p:cNvPr>
          <p:cNvCxnSpPr>
            <a:cxnSpLocks/>
          </p:cNvCxnSpPr>
          <p:nvPr userDrawn="1"/>
        </p:nvCxnSpPr>
        <p:spPr>
          <a:xfrm>
            <a:off x="4066073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4E4EDC8E-06AA-8542-3D11-8C116BD1C5E4}"/>
              </a:ext>
            </a:extLst>
          </p:cNvPr>
          <p:cNvCxnSpPr>
            <a:cxnSpLocks/>
          </p:cNvCxnSpPr>
          <p:nvPr userDrawn="1"/>
        </p:nvCxnSpPr>
        <p:spPr>
          <a:xfrm>
            <a:off x="8129036" y="4545629"/>
            <a:ext cx="0" cy="1020989"/>
          </a:xfrm>
          <a:prstGeom prst="line">
            <a:avLst/>
          </a:prstGeom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52218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8701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</a:rPr>
              <a:t>‹#›</a:t>
            </a:fld>
            <a:endParaRPr lang="en-US" sz="1000">
              <a:solidFill>
                <a:schemeClr val="bg2"/>
              </a:solidFill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1816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79879" y="2695448"/>
            <a:ext cx="9101540" cy="36779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b="1" spc="-300"/>
              <a:t>Q&amp;A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21D0D6DF-5FF2-81E2-0330-029816A6C4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888788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8" y="-2456008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F86581D5-E89F-6BB1-0490-951A5E89B2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5682" y="6051376"/>
            <a:ext cx="1773488" cy="225717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409797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9393" y="1600243"/>
            <a:ext cx="6867148" cy="36483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6" name="Image 5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0F45E525-2092-DCB3-A3B8-603231AB6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779633"/>
            <a:ext cx="11317287" cy="448610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pic>
        <p:nvPicPr>
          <p:cNvPr id="4" name="Graphique 3">
            <a:extLst>
              <a:ext uri="{FF2B5EF4-FFF2-40B4-BE49-F238E27FC236}">
                <a16:creationId xmlns:a16="http://schemas.microsoft.com/office/drawing/2014/main" id="{7FEE60B4-C736-621C-5B42-A2DB15E6B9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3" name="Ellipse 4">
            <a:extLst>
              <a:ext uri="{FF2B5EF4-FFF2-40B4-BE49-F238E27FC236}">
                <a16:creationId xmlns:a16="http://schemas.microsoft.com/office/drawing/2014/main" id="{3D866837-18D0-0CE6-61CB-8DF7ED600D3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8449529-DAAD-1334-B331-83175AEE3CE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6022F8A0-0044-D7CC-0202-509368B05D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CF14F81-9B54-E5B8-659D-F5B761A901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7AF5FC0B-E3FB-673A-DEF2-5BFE7353B83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4BCE902-73B5-039A-938C-470DB67F9CF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173C67A9-3488-D9EA-BBCD-E2FB2E0E2D6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D818A56C-2599-FB24-7A0E-EBFF871CB55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228FBF01-D950-E798-F69D-F9F4E31F00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9DB6AC2D-DCD7-74BC-436C-061FF9DF5D8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01347209-4541-9982-2940-AA6CC57D15D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02BD1495-A2F6-FDE0-6E35-1D946A44A0C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89779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CD3D01A-D13D-1F92-5EF4-5491CF37B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07AE5-58DD-ECAC-F4EE-9C21D11E8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83069-9A8A-F743-9F8E-D6594AD9D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ECA6A77-9FA0-AAB9-5411-F5CFFC2D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1F1A3A6E-29C9-FA86-F840-83F4DFDF31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sz="4000" b="1" dirty="0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814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74713" y="773113"/>
            <a:ext cx="11317287" cy="4492625"/>
          </a:xfrm>
        </p:spPr>
        <p:txBody>
          <a:bodyPr/>
          <a:lstStyle/>
          <a:p>
            <a:r>
              <a:rPr lang="nb-NO"/>
              <a:t>Klikk på ikonet for å legge til et bilde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B0D2FDF-00E3-D9A2-F92D-6F28B23BCE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1709023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4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CA3EC2-94B4-39FD-4B8C-667A0F8EC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95" y="-9145"/>
            <a:ext cx="11467658" cy="5274883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237AA362-4063-51A0-9207-9DE9734915A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492167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FC0F34-4B31-09D4-32A3-715359E199B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11460163" cy="5265738"/>
          </a:xfrm>
          <a:solidFill>
            <a:schemeClr val="bg1"/>
          </a:solidFill>
        </p:spPr>
        <p:txBody>
          <a:bodyPr/>
          <a:lstStyle/>
          <a:p>
            <a:r>
              <a:rPr lang="nb-NO"/>
              <a:t>Klikk på ikonet for å legge til et bilde</a:t>
            </a:r>
            <a:endParaRPr lang="fr-FR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pic>
        <p:nvPicPr>
          <p:cNvPr id="3" name="Graphique 2">
            <a:extLst>
              <a:ext uri="{FF2B5EF4-FFF2-40B4-BE49-F238E27FC236}">
                <a16:creationId xmlns:a16="http://schemas.microsoft.com/office/drawing/2014/main" id="{FC24BCA3-B330-CCA9-220A-E8A8C8AAB7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5817" y="6031190"/>
            <a:ext cx="1784345" cy="227099"/>
          </a:xfrm>
          <a:prstGeom prst="rect">
            <a:avLst/>
          </a:prstGeom>
        </p:spPr>
      </p:pic>
      <p:sp>
        <p:nvSpPr>
          <p:cNvPr id="2" name="Ellipse 4">
            <a:extLst>
              <a:ext uri="{FF2B5EF4-FFF2-40B4-BE49-F238E27FC236}">
                <a16:creationId xmlns:a16="http://schemas.microsoft.com/office/drawing/2014/main" id="{CB31A8CA-C6A3-21C4-196D-2B0C126CB73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9">
            <a:extLst>
              <a:ext uri="{FF2B5EF4-FFF2-40B4-BE49-F238E27FC236}">
                <a16:creationId xmlns:a16="http://schemas.microsoft.com/office/drawing/2014/main" id="{34DAD1EA-2640-DC64-FAD1-2DD290BC8CC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32BA46B5-4907-C093-EDEF-98A3F57758F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B5EBCB56-33CB-B6FB-6E3C-746E75AF91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9F030D93-61BD-A5CD-5201-F6786061652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D605D96D-661F-1F43-9474-6BB4629DEA7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465E5CAA-0D16-7239-6AB9-F90337D2D57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41644CE-7167-F380-40F9-3FCE839833FF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50CFC0A7-09B0-7CBA-9C39-602B7D22713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D9AB8867-5B5E-6A9A-E79C-A29D58BE6AE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75F865DB-99C0-9B6A-DA5E-48BB35CE1DC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77F25BC7-46E1-7F60-CCF8-78AFBB1A8A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79179692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dégrad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9" y="358586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Cliquez pour modifier le titre</a:t>
            </a:r>
            <a:endParaRPr lang="fr-FR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fr-FR"/>
              <a:t>Cliquez pour modifier le sous-titre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fr-FR" sz="1000" smtClean="0">
                <a:solidFill>
                  <a:schemeClr val="bg2"/>
                </a:solidFill>
              </a:rPr>
              <a:t>‹#›</a:t>
            </a:fld>
            <a:endParaRPr lang="fr-FR" sz="1000">
              <a:solidFill>
                <a:schemeClr val="bg2"/>
              </a:solidFill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4E9E1323-73A6-45A2-6DD4-ED1C9CFD0C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357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C9B6F3-E735-840E-3BE2-D2B3CC81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0311"/>
            <a:ext cx="11018520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5275CD-9BC7-D5C8-CFA6-C95A6628B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0" cy="276999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694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49737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844368"/>
            <a:ext cx="12379568" cy="3302698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CE6E8CE-8F11-3F60-9DA8-1FD661975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49" y="3033223"/>
            <a:ext cx="11025188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b="0" cap="none" spc="-5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034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587610"/>
            <a:ext cx="10749412" cy="4538931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en-GB" noProof="0"/>
              <a:t>Text – Tahoma 18pt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546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en-GB" noProof="0"/>
              <a:t>Title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Color of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</p:spTree>
    <p:extLst>
      <p:ext uri="{BB962C8B-B14F-4D97-AF65-F5344CB8AC3E}">
        <p14:creationId xmlns:p14="http://schemas.microsoft.com/office/powerpoint/2010/main" val="717502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6304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304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/>
              <a:t>Title</a:t>
            </a:r>
            <a:endParaRPr lang="en-US"/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25B63D3F-D966-9842-AE49-13D92089E6B8}"/>
              </a:ext>
            </a:extLst>
          </p:cNvPr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AAFA8EA6-CB99-4544-8FC0-C20C38812993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>
              <a:extLst>
                <a:ext uri="{FF2B5EF4-FFF2-40B4-BE49-F238E27FC236}">
                  <a16:creationId xmlns:a16="http://schemas.microsoft.com/office/drawing/2014/main" id="{A063BE41-BFBF-0F4A-B4D8-D6D96D71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22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>
          <a:xfrm>
            <a:off x="489290" y="1701799"/>
            <a:ext cx="11198620" cy="439964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4834" y="241309"/>
            <a:ext cx="11182351" cy="126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40387160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E39-B10B-E55F-977A-C978FE8C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B4866-D51A-FB76-CF50-95A9F305D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6B18E1-DD42-91CE-6DC8-880F046C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0263E-8249-4DC8-85AF-BF45DF7AFB2A}" type="datetimeFigureOut">
              <a:rPr lang="nb-NO" smtClean="0"/>
              <a:t>28.08.2024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8B09F-642E-FD61-DE7E-115E22159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8CA14-A293-0A85-A12E-3982BBF18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28926-C92C-484F-8820-AFFA087E282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84613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4AA411F-0F0F-E6C8-5C23-E73E5D8F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567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49549D8-672E-B1E1-F269-AC5E12B9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2551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A5CCC8-6C7E-C077-69B0-D4D826DA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43018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AF89E7E-EE9A-9F17-283A-A6C26C4C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93912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67663" y="1251928"/>
            <a:ext cx="3349625" cy="573542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01BF319F-E9EF-904E-993D-D2CC927CCC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569147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ubiks for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ktangel med avrundede hjørner diagonalt 39">
            <a:extLst>
              <a:ext uri="{FF2B5EF4-FFF2-40B4-BE49-F238E27FC236}">
                <a16:creationId xmlns:a16="http://schemas.microsoft.com/office/drawing/2014/main" id="{005B3E18-E7AA-9733-76D3-6A23693F38BA}"/>
              </a:ext>
            </a:extLst>
          </p:cNvPr>
          <p:cNvSpPr/>
          <p:nvPr userDrawn="1"/>
        </p:nvSpPr>
        <p:spPr>
          <a:xfrm>
            <a:off x="6799290" y="-1266"/>
            <a:ext cx="5392709" cy="6856920"/>
          </a:xfrm>
          <a:prstGeom prst="round2DiagRect">
            <a:avLst>
              <a:gd name="adj1" fmla="val 6178"/>
              <a:gd name="adj2" fmla="val 0"/>
            </a:avLst>
          </a:prstGeom>
          <a:solidFill>
            <a:srgbClr val="3710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Plassholder for bilde 14">
            <a:extLst>
              <a:ext uri="{FF2B5EF4-FFF2-40B4-BE49-F238E27FC236}">
                <a16:creationId xmlns:a16="http://schemas.microsoft.com/office/drawing/2014/main" id="{D9490C46-A114-9C52-8551-657F9D9F15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09847" y="-1266"/>
            <a:ext cx="5286129" cy="6859265"/>
          </a:xfrm>
          <a:custGeom>
            <a:avLst/>
            <a:gdLst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033404 w 5461000"/>
              <a:gd name="connsiteY2" fmla="*/ 0 h 6858000"/>
              <a:gd name="connsiteX3" fmla="*/ 5461000 w 5461000"/>
              <a:gd name="connsiteY3" fmla="*/ 427596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033404 w 5461000"/>
              <a:gd name="connsiteY2" fmla="*/ 0 h 6858000"/>
              <a:gd name="connsiteX3" fmla="*/ 5461000 w 5461000"/>
              <a:gd name="connsiteY3" fmla="*/ 6858000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490291"/>
              <a:gd name="connsiteY0" fmla="*/ 486863 h 6917267"/>
              <a:gd name="connsiteX1" fmla="*/ 427596 w 5490291"/>
              <a:gd name="connsiteY1" fmla="*/ 59267 h 6917267"/>
              <a:gd name="connsiteX2" fmla="*/ 5342467 w 5490291"/>
              <a:gd name="connsiteY2" fmla="*/ 0 h 6917267"/>
              <a:gd name="connsiteX3" fmla="*/ 5461000 w 5490291"/>
              <a:gd name="connsiteY3" fmla="*/ 6917267 h 6917267"/>
              <a:gd name="connsiteX4" fmla="*/ 5461000 w 5490291"/>
              <a:gd name="connsiteY4" fmla="*/ 6489671 h 6917267"/>
              <a:gd name="connsiteX5" fmla="*/ 5033404 w 5490291"/>
              <a:gd name="connsiteY5" fmla="*/ 6917267 h 6917267"/>
              <a:gd name="connsiteX6" fmla="*/ 427596 w 5490291"/>
              <a:gd name="connsiteY6" fmla="*/ 6917267 h 6917267"/>
              <a:gd name="connsiteX7" fmla="*/ 0 w 5490291"/>
              <a:gd name="connsiteY7" fmla="*/ 6489671 h 6917267"/>
              <a:gd name="connsiteX8" fmla="*/ 0 w 5490291"/>
              <a:gd name="connsiteY8" fmla="*/ 486863 h 6917267"/>
              <a:gd name="connsiteX0" fmla="*/ 0 w 5547573"/>
              <a:gd name="connsiteY0" fmla="*/ 427596 h 6858000"/>
              <a:gd name="connsiteX1" fmla="*/ 427596 w 5547573"/>
              <a:gd name="connsiteY1" fmla="*/ 0 h 6858000"/>
              <a:gd name="connsiteX2" fmla="*/ 5435600 w 5547573"/>
              <a:gd name="connsiteY2" fmla="*/ 8466 h 6858000"/>
              <a:gd name="connsiteX3" fmla="*/ 5461000 w 5547573"/>
              <a:gd name="connsiteY3" fmla="*/ 6858000 h 6858000"/>
              <a:gd name="connsiteX4" fmla="*/ 5461000 w 5547573"/>
              <a:gd name="connsiteY4" fmla="*/ 6430404 h 6858000"/>
              <a:gd name="connsiteX5" fmla="*/ 5033404 w 5547573"/>
              <a:gd name="connsiteY5" fmla="*/ 6858000 h 6858000"/>
              <a:gd name="connsiteX6" fmla="*/ 427596 w 5547573"/>
              <a:gd name="connsiteY6" fmla="*/ 6858000 h 6858000"/>
              <a:gd name="connsiteX7" fmla="*/ 0 w 5547573"/>
              <a:gd name="connsiteY7" fmla="*/ 6430404 h 6858000"/>
              <a:gd name="connsiteX8" fmla="*/ 0 w 5547573"/>
              <a:gd name="connsiteY8" fmla="*/ 427596 h 6858000"/>
              <a:gd name="connsiteX0" fmla="*/ 0 w 5461000"/>
              <a:gd name="connsiteY0" fmla="*/ 427596 h 6858000"/>
              <a:gd name="connsiteX1" fmla="*/ 427596 w 5461000"/>
              <a:gd name="connsiteY1" fmla="*/ 0 h 6858000"/>
              <a:gd name="connsiteX2" fmla="*/ 5435600 w 5461000"/>
              <a:gd name="connsiteY2" fmla="*/ 8466 h 6858000"/>
              <a:gd name="connsiteX3" fmla="*/ 5461000 w 5461000"/>
              <a:gd name="connsiteY3" fmla="*/ 6858000 h 6858000"/>
              <a:gd name="connsiteX4" fmla="*/ 5461000 w 5461000"/>
              <a:gd name="connsiteY4" fmla="*/ 6430404 h 6858000"/>
              <a:gd name="connsiteX5" fmla="*/ 5033404 w 5461000"/>
              <a:gd name="connsiteY5" fmla="*/ 6858000 h 6858000"/>
              <a:gd name="connsiteX6" fmla="*/ 427596 w 5461000"/>
              <a:gd name="connsiteY6" fmla="*/ 6858000 h 6858000"/>
              <a:gd name="connsiteX7" fmla="*/ 0 w 5461000"/>
              <a:gd name="connsiteY7" fmla="*/ 6430404 h 6858000"/>
              <a:gd name="connsiteX8" fmla="*/ 0 w 5461000"/>
              <a:gd name="connsiteY8" fmla="*/ 427596 h 6858000"/>
              <a:gd name="connsiteX0" fmla="*/ 0 w 5468120"/>
              <a:gd name="connsiteY0" fmla="*/ 427596 h 6858000"/>
              <a:gd name="connsiteX1" fmla="*/ 427596 w 5468120"/>
              <a:gd name="connsiteY1" fmla="*/ 0 h 6858000"/>
              <a:gd name="connsiteX2" fmla="*/ 5461000 w 5468120"/>
              <a:gd name="connsiteY2" fmla="*/ 16932 h 6858000"/>
              <a:gd name="connsiteX3" fmla="*/ 5461000 w 5468120"/>
              <a:gd name="connsiteY3" fmla="*/ 6858000 h 6858000"/>
              <a:gd name="connsiteX4" fmla="*/ 5461000 w 5468120"/>
              <a:gd name="connsiteY4" fmla="*/ 6430404 h 6858000"/>
              <a:gd name="connsiteX5" fmla="*/ 5033404 w 5468120"/>
              <a:gd name="connsiteY5" fmla="*/ 6858000 h 6858000"/>
              <a:gd name="connsiteX6" fmla="*/ 427596 w 5468120"/>
              <a:gd name="connsiteY6" fmla="*/ 6858000 h 6858000"/>
              <a:gd name="connsiteX7" fmla="*/ 0 w 5468120"/>
              <a:gd name="connsiteY7" fmla="*/ 6430404 h 6858000"/>
              <a:gd name="connsiteX8" fmla="*/ 0 w 5468120"/>
              <a:gd name="connsiteY8" fmla="*/ 427596 h 6858000"/>
              <a:gd name="connsiteX0" fmla="*/ 0 w 5464977"/>
              <a:gd name="connsiteY0" fmla="*/ 428861 h 6859265"/>
              <a:gd name="connsiteX1" fmla="*/ 427596 w 5464977"/>
              <a:gd name="connsiteY1" fmla="*/ 1265 h 6859265"/>
              <a:gd name="connsiteX2" fmla="*/ 5456451 w 5464977"/>
              <a:gd name="connsiteY2" fmla="*/ 0 h 6859265"/>
              <a:gd name="connsiteX3" fmla="*/ 5461000 w 5464977"/>
              <a:gd name="connsiteY3" fmla="*/ 6859265 h 6859265"/>
              <a:gd name="connsiteX4" fmla="*/ 5461000 w 5464977"/>
              <a:gd name="connsiteY4" fmla="*/ 6431669 h 6859265"/>
              <a:gd name="connsiteX5" fmla="*/ 5033404 w 5464977"/>
              <a:gd name="connsiteY5" fmla="*/ 6859265 h 6859265"/>
              <a:gd name="connsiteX6" fmla="*/ 427596 w 5464977"/>
              <a:gd name="connsiteY6" fmla="*/ 6859265 h 6859265"/>
              <a:gd name="connsiteX7" fmla="*/ 0 w 5464977"/>
              <a:gd name="connsiteY7" fmla="*/ 6431669 h 6859265"/>
              <a:gd name="connsiteX8" fmla="*/ 0 w 5464977"/>
              <a:gd name="connsiteY8" fmla="*/ 428861 h 685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64977" h="6859265">
                <a:moveTo>
                  <a:pt x="0" y="428861"/>
                </a:moveTo>
                <a:cubicBezTo>
                  <a:pt x="0" y="192706"/>
                  <a:pt x="191441" y="1265"/>
                  <a:pt x="427596" y="1265"/>
                </a:cubicBezTo>
                <a:lnTo>
                  <a:pt x="5456451" y="0"/>
                </a:lnTo>
                <a:cubicBezTo>
                  <a:pt x="5472472" y="0"/>
                  <a:pt x="5461000" y="6623110"/>
                  <a:pt x="5461000" y="6859265"/>
                </a:cubicBezTo>
                <a:lnTo>
                  <a:pt x="5461000" y="6431669"/>
                </a:lnTo>
                <a:cubicBezTo>
                  <a:pt x="5461000" y="6667824"/>
                  <a:pt x="5269559" y="6859265"/>
                  <a:pt x="5033404" y="6859265"/>
                </a:cubicBezTo>
                <a:lnTo>
                  <a:pt x="427596" y="6859265"/>
                </a:lnTo>
                <a:cubicBezTo>
                  <a:pt x="191441" y="6859265"/>
                  <a:pt x="0" y="6667824"/>
                  <a:pt x="0" y="6431669"/>
                </a:cubicBezTo>
                <a:lnTo>
                  <a:pt x="0" y="428861"/>
                </a:lnTo>
                <a:close/>
              </a:path>
            </a:pathLst>
          </a:custGeom>
          <a:solidFill>
            <a:schemeClr val="bg2">
              <a:alpha val="2502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nb-NO"/>
              <a:t>Sett inn bilde</a:t>
            </a:r>
          </a:p>
        </p:txBody>
      </p:sp>
      <p:sp>
        <p:nvSpPr>
          <p:cNvPr id="7" name="Tittel 1">
            <a:extLst>
              <a:ext uri="{FF2B5EF4-FFF2-40B4-BE49-F238E27FC236}">
                <a16:creationId xmlns:a16="http://schemas.microsoft.com/office/drawing/2014/main" id="{17E4D89D-27C8-162E-F9E2-51DCEB513B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059341"/>
            <a:ext cx="5640970" cy="1600866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2"/>
                </a:solidFill>
              </a:defRPr>
            </a:lvl1pPr>
          </a:lstStyle>
          <a:p>
            <a:r>
              <a:rPr lang="nb-NO"/>
              <a:t>Sett inn tittel på</a:t>
            </a:r>
            <a:br>
              <a:rPr lang="nb-NO"/>
            </a:br>
            <a:r>
              <a:rPr lang="nb-NO"/>
              <a:t>presentasjonen</a:t>
            </a:r>
          </a:p>
        </p:txBody>
      </p:sp>
      <p:sp>
        <p:nvSpPr>
          <p:cNvPr id="58" name="Plassholder for tekst 57">
            <a:extLst>
              <a:ext uri="{FF2B5EF4-FFF2-40B4-BE49-F238E27FC236}">
                <a16:creationId xmlns:a16="http://schemas.microsoft.com/office/drawing/2014/main" id="{561F29EB-82F0-A387-436D-36043F2FADD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-7752" y="4763237"/>
            <a:ext cx="12199751" cy="2113990"/>
          </a:xfrm>
          <a:blipFill>
            <a:blip r:embed="rId3"/>
            <a:srcRect/>
            <a:stretch>
              <a:fillRect t="3388" b="129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Plassholder for tekst 55">
            <a:extLst>
              <a:ext uri="{FF2B5EF4-FFF2-40B4-BE49-F238E27FC236}">
                <a16:creationId xmlns:a16="http://schemas.microsoft.com/office/drawing/2014/main" id="{1D673968-7D83-32EE-F3CF-9ECF6DED31A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542663" y="6016579"/>
            <a:ext cx="1253099" cy="612216"/>
          </a:xfr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762" b="2213"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Plassholder for tekst 24">
            <a:extLst>
              <a:ext uri="{FF2B5EF4-FFF2-40B4-BE49-F238E27FC236}">
                <a16:creationId xmlns:a16="http://schemas.microsoft.com/office/drawing/2014/main" id="{060BBD18-0CB1-A10A-9A4F-09AC776FC4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91802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3" name="Plassholder for tekst 24">
            <a:extLst>
              <a:ext uri="{FF2B5EF4-FFF2-40B4-BE49-F238E27FC236}">
                <a16:creationId xmlns:a16="http://schemas.microsoft.com/office/drawing/2014/main" id="{E3E08034-47C9-FFB1-D99A-14797724A6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1802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4" name="Plassholder for tekst 24">
            <a:extLst>
              <a:ext uri="{FF2B5EF4-FFF2-40B4-BE49-F238E27FC236}">
                <a16:creationId xmlns:a16="http://schemas.microsoft.com/office/drawing/2014/main" id="{288A42D7-8BDC-A31F-310E-547534A71C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35756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5" name="Plassholder for tekst 24">
            <a:extLst>
              <a:ext uri="{FF2B5EF4-FFF2-40B4-BE49-F238E27FC236}">
                <a16:creationId xmlns:a16="http://schemas.microsoft.com/office/drawing/2014/main" id="{45FC3EFB-0C79-D031-CE19-45CA967662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35755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6" name="Plassholder for tekst 24">
            <a:extLst>
              <a:ext uri="{FF2B5EF4-FFF2-40B4-BE49-F238E27FC236}">
                <a16:creationId xmlns:a16="http://schemas.microsoft.com/office/drawing/2014/main" id="{8C2B3A47-E202-6AC6-D140-90A5F0D6E37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25920" y="3294049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8" name="Plassholder for tekst 24">
            <a:extLst>
              <a:ext uri="{FF2B5EF4-FFF2-40B4-BE49-F238E27FC236}">
                <a16:creationId xmlns:a16="http://schemas.microsoft.com/office/drawing/2014/main" id="{CD8009F3-E422-7F8F-1C52-0EF4481D29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25920" y="3520002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9" name="Plassholder for tekst 24">
            <a:extLst>
              <a:ext uri="{FF2B5EF4-FFF2-40B4-BE49-F238E27FC236}">
                <a16:creationId xmlns:a16="http://schemas.microsoft.com/office/drawing/2014/main" id="{B8F7B276-5D22-6B94-1B33-11A3A10DAB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4516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0" name="Plassholder for tekst 24">
            <a:extLst>
              <a:ext uri="{FF2B5EF4-FFF2-40B4-BE49-F238E27FC236}">
                <a16:creationId xmlns:a16="http://schemas.microsoft.com/office/drawing/2014/main" id="{6DFBAF55-B3EA-C033-44AE-124F20AE65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516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11" name="Plassholder for tekst 24">
            <a:extLst>
              <a:ext uri="{FF2B5EF4-FFF2-40B4-BE49-F238E27FC236}">
                <a16:creationId xmlns:a16="http://schemas.microsoft.com/office/drawing/2014/main" id="{B4E1CBBA-8167-1E49-782E-3B49028FD1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928470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2" name="Plassholder for tekst 24">
            <a:extLst>
              <a:ext uri="{FF2B5EF4-FFF2-40B4-BE49-F238E27FC236}">
                <a16:creationId xmlns:a16="http://schemas.microsoft.com/office/drawing/2014/main" id="{2B9C1C2D-5AFE-D1CE-3027-E7A18D2148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928469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  <p:sp>
        <p:nvSpPr>
          <p:cNvPr id="13" name="Plassholder for tekst 24">
            <a:extLst>
              <a:ext uri="{FF2B5EF4-FFF2-40B4-BE49-F238E27FC236}">
                <a16:creationId xmlns:a16="http://schemas.microsoft.com/office/drawing/2014/main" id="{D9BEBA5D-A6A9-BAD6-0FC5-EE66C78188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18634" y="3974175"/>
            <a:ext cx="1777437" cy="223619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2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Fornavn Etternavn</a:t>
            </a:r>
          </a:p>
        </p:txBody>
      </p:sp>
      <p:sp>
        <p:nvSpPr>
          <p:cNvPr id="14" name="Plassholder for tekst 24">
            <a:extLst>
              <a:ext uri="{FF2B5EF4-FFF2-40B4-BE49-F238E27FC236}">
                <a16:creationId xmlns:a16="http://schemas.microsoft.com/office/drawing/2014/main" id="{C6B39D60-7067-195E-8CAC-199876A6AE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8634" y="4200128"/>
            <a:ext cx="1777437" cy="301603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Stillingstittel</a:t>
            </a:r>
          </a:p>
        </p:txBody>
      </p:sp>
    </p:spTree>
    <p:extLst>
      <p:ext uri="{BB962C8B-B14F-4D97-AF65-F5344CB8AC3E}">
        <p14:creationId xmlns:p14="http://schemas.microsoft.com/office/powerpoint/2010/main" val="27329665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usen tak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k 3">
            <a:extLst>
              <a:ext uri="{FF2B5EF4-FFF2-40B4-BE49-F238E27FC236}">
                <a16:creationId xmlns:a16="http://schemas.microsoft.com/office/drawing/2014/main" id="{B4DA8909-D958-57AE-D81B-D2885C01583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76650" y="2505635"/>
            <a:ext cx="4838700" cy="609600"/>
          </a:xfrm>
          <a:prstGeom prst="rect">
            <a:avLst/>
          </a:prstGeom>
        </p:spPr>
      </p:pic>
      <p:pic>
        <p:nvPicPr>
          <p:cNvPr id="2" name="busk" descr="A purple and black background">
            <a:extLst>
              <a:ext uri="{FF2B5EF4-FFF2-40B4-BE49-F238E27FC236}">
                <a16:creationId xmlns:a16="http://schemas.microsoft.com/office/drawing/2014/main" id="{8E9A2F93-5A6D-41E0-77FA-E0C86BDC116F}"/>
              </a:ext>
            </a:extLst>
          </p:cNvPr>
          <p:cNvPicPr/>
          <p:nvPr userDrawn="1"/>
        </p:nvPicPr>
        <p:blipFill>
          <a:blip r:embed="rId5"/>
          <a:stretch>
            <a:fillRect/>
          </a:stretch>
        </p:blipFill>
        <p:spPr>
          <a:xfrm>
            <a:off x="0" y="4826391"/>
            <a:ext cx="12192000" cy="2038350"/>
          </a:xfrm>
          <a:prstGeom prst="rect">
            <a:avLst/>
          </a:prstGeom>
        </p:spPr>
      </p:pic>
      <p:pic>
        <p:nvPicPr>
          <p:cNvPr id="3" name="Rubiks logo">
            <a:extLst>
              <a:ext uri="{FF2B5EF4-FFF2-40B4-BE49-F238E27FC236}">
                <a16:creationId xmlns:a16="http://schemas.microsoft.com/office/drawing/2014/main" id="{1E4DAF8B-ADBC-5A74-9084-DE6F5FE6AEAF}"/>
              </a:ext>
            </a:extLst>
          </p:cNvPr>
          <p:cNvPicPr/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42663" y="6016579"/>
            <a:ext cx="1253099" cy="5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16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3" y="353996"/>
            <a:ext cx="10944193" cy="1143000"/>
          </a:xfrm>
        </p:spPr>
        <p:txBody>
          <a:bodyPr>
            <a:noAutofit/>
          </a:bodyPr>
          <a:lstStyle>
            <a:lvl1pPr>
              <a:defRPr sz="4800"/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657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547219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D0F4A829-5C9E-465A-129E-7323C93C1A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63908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nb-NO"/>
              <a:t>Klikk på ikonet for å legge til et bilde</a:t>
            </a:r>
            <a:endParaRPr lang="en-US"/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B184E61-B4E8-5D3B-EE33-B9B3F8E7FD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64669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/>
              <a:t>‹#›</a:t>
            </a:fld>
            <a:endParaRPr lang="en-US" sz="100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Light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 err="1"/>
              <a:t>Dark</a:t>
            </a:r>
            <a:r>
              <a:rPr lang="fr-FR" sz="1000" b="0"/>
              <a:t> </a:t>
            </a:r>
            <a:r>
              <a:rPr lang="fr-FR" sz="1000" b="0" err="1"/>
              <a:t>Purple</a:t>
            </a:r>
            <a:endParaRPr lang="fr-FR" sz="1000" b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/>
              <a:t>Background Grey</a:t>
            </a:r>
          </a:p>
        </p:txBody>
      </p:sp>
      <p:pic>
        <p:nvPicPr>
          <p:cNvPr id="3" name="Graphique 8">
            <a:extLst>
              <a:ext uri="{FF2B5EF4-FFF2-40B4-BE49-F238E27FC236}">
                <a16:creationId xmlns:a16="http://schemas.microsoft.com/office/drawing/2014/main" id="{BB4FD66C-FBED-F6E2-EBA7-915C3E1E91B2}"/>
              </a:ext>
            </a:extLst>
          </p:cNvPr>
          <p:cNvPicPr>
            <a:picLocks noChangeAspect="1"/>
          </p:cNvPicPr>
          <p:nvPr userDrawn="1"/>
        </p:nvPicPr>
        <p:blipFill>
          <a:blip r:embed="rId7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2F96C70-5C0F-82E4-6828-8093BAAC578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208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fr-FR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62" r:id="rId11"/>
    <p:sldLayoutId id="2147483851" r:id="rId12"/>
    <p:sldLayoutId id="2147483852" r:id="rId13"/>
    <p:sldLayoutId id="2147483848" r:id="rId14"/>
    <p:sldLayoutId id="2147483805" r:id="rId15"/>
    <p:sldLayoutId id="2147483806" r:id="rId16"/>
    <p:sldLayoutId id="2147483853" r:id="rId17"/>
    <p:sldLayoutId id="2147483807" r:id="rId18"/>
    <p:sldLayoutId id="2147483810" r:id="rId19"/>
    <p:sldLayoutId id="2147483808" r:id="rId20"/>
    <p:sldLayoutId id="2147483847" r:id="rId21"/>
    <p:sldLayoutId id="2147483811" r:id="rId22"/>
    <p:sldLayoutId id="2147483812" r:id="rId23"/>
    <p:sldLayoutId id="2147483813" r:id="rId24"/>
    <p:sldLayoutId id="2147483854" r:id="rId25"/>
    <p:sldLayoutId id="2147483838" r:id="rId26"/>
    <p:sldLayoutId id="2147483831" r:id="rId27"/>
    <p:sldLayoutId id="2147483832" r:id="rId28"/>
    <p:sldLayoutId id="2147483833" r:id="rId29"/>
    <p:sldLayoutId id="2147483837" r:id="rId30"/>
    <p:sldLayoutId id="2147483834" r:id="rId31"/>
    <p:sldLayoutId id="2147483835" r:id="rId32"/>
    <p:sldLayoutId id="2147483836" r:id="rId33"/>
    <p:sldLayoutId id="2147483860" r:id="rId34"/>
    <p:sldLayoutId id="2147483840" r:id="rId35"/>
    <p:sldLayoutId id="2147483841" r:id="rId36"/>
    <p:sldLayoutId id="2147483815" r:id="rId37"/>
    <p:sldLayoutId id="2147483816" r:id="rId38"/>
    <p:sldLayoutId id="2147483817" r:id="rId39"/>
    <p:sldLayoutId id="2147483850" r:id="rId40"/>
    <p:sldLayoutId id="2147483818" r:id="rId41"/>
    <p:sldLayoutId id="2147483857" r:id="rId42"/>
    <p:sldLayoutId id="2147483819" r:id="rId43"/>
    <p:sldLayoutId id="2147483820" r:id="rId44"/>
    <p:sldLayoutId id="2147483821" r:id="rId45"/>
    <p:sldLayoutId id="2147483822" r:id="rId46"/>
    <p:sldLayoutId id="2147483845" r:id="rId47"/>
    <p:sldLayoutId id="2147483823" r:id="rId48"/>
    <p:sldLayoutId id="2147483824" r:id="rId49"/>
    <p:sldLayoutId id="2147483826" r:id="rId50"/>
    <p:sldLayoutId id="2147483859" r:id="rId51"/>
    <p:sldLayoutId id="2147483858" r:id="rId52"/>
    <p:sldLayoutId id="2147483825" r:id="rId53"/>
    <p:sldLayoutId id="2147483828" r:id="rId54"/>
    <p:sldLayoutId id="2147483829" r:id="rId55"/>
    <p:sldLayoutId id="2147483830" r:id="rId56"/>
    <p:sldLayoutId id="2147483849" r:id="rId57"/>
    <p:sldLayoutId id="2147483842" r:id="rId58"/>
    <p:sldLayoutId id="2147483843" r:id="rId59"/>
    <p:sldLayoutId id="2147483855" r:id="rId60"/>
    <p:sldLayoutId id="2147483844" r:id="rId61"/>
    <p:sldLayoutId id="2147483856" r:id="rId62"/>
    <p:sldLayoutId id="2147483893" r:id="rId63"/>
    <p:sldLayoutId id="2147483894" r:id="rId64"/>
    <p:sldLayoutId id="2147483895" r:id="rId65"/>
    <p:sldLayoutId id="2147483899" r:id="rId66"/>
    <p:sldLayoutId id="2147483902" r:id="rId67"/>
    <p:sldLayoutId id="2147483905" r:id="rId68"/>
    <p:sldLayoutId id="2147483906" r:id="rId69"/>
    <p:sldLayoutId id="2147484039" r:id="rId70"/>
    <p:sldLayoutId id="2147484040" r:id="rId71"/>
    <p:sldLayoutId id="2147484046" r:id="rId7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6" pos="7129" userDrawn="1">
          <p15:clr>
            <a:srgbClr val="F26B43"/>
          </p15:clr>
        </p15:guide>
        <p15:guide id="8" orient="horz" pos="1003" userDrawn="1">
          <p15:clr>
            <a:srgbClr val="F26B43"/>
          </p15:clr>
        </p15:guide>
        <p15:guide id="9" orient="horz" pos="368" userDrawn="1">
          <p15:clr>
            <a:srgbClr val="F26B43"/>
          </p15:clr>
        </p15:guide>
        <p15:guide id="10" orient="horz" pos="3770" userDrawn="1">
          <p15:clr>
            <a:srgbClr val="F26B43"/>
          </p15:clr>
        </p15:guide>
        <p15:guide id="11" pos="7219" userDrawn="1">
          <p15:clr>
            <a:srgbClr val="F26B43"/>
          </p15:clr>
        </p15:guide>
        <p15:guide id="12" orient="horz" pos="595" userDrawn="1">
          <p15:clr>
            <a:srgbClr val="F26B43"/>
          </p15:clr>
        </p15:guide>
        <p15:guide id="13" orient="horz" pos="3702" userDrawn="1">
          <p15:clr>
            <a:srgbClr val="F26B43"/>
          </p15:clr>
        </p15:guide>
        <p15:guide id="14" orient="horz" pos="2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main.okta.com/" TargetMode="External"/><Relationship Id="rId2" Type="http://schemas.openxmlformats.org/officeDocument/2006/relationships/hyperlink" Target="https://myaccount.microsoft.com/?ref=MeControl" TargetMode="External"/><Relationship Id="rId1" Type="http://schemas.openxmlformats.org/officeDocument/2006/relationships/slideLayout" Target="../slideLayouts/slideLayout68.xml"/><Relationship Id="rId6" Type="http://schemas.openxmlformats.org/officeDocument/2006/relationships/hyperlink" Target="https://app.onelogin.com/login" TargetMode="External"/><Relationship Id="rId5" Type="http://schemas.openxmlformats.org/officeDocument/2006/relationships/hyperlink" Target="https://console.cloud.google.com/" TargetMode="External"/><Relationship Id="rId4" Type="http://schemas.openxmlformats.org/officeDocument/2006/relationships/hyperlink" Target="https://console.aws.amazon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1.svg"/><Relationship Id="rId7" Type="http://schemas.openxmlformats.org/officeDocument/2006/relationships/hyperlink" Target="https://docs.microsoft.com/en-us/azure/active-directory/active-directory-conditional-access-azure-portal" TargetMode="External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emf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ntra/identity/authentication/concept-fido2-hardware-vendor#current-partners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asskeys.directory/" TargetMode="External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75E80DF8-6DE8-7818-51E1-38BDB43D8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8452" y="1330081"/>
            <a:ext cx="8807767" cy="1994392"/>
          </a:xfrm>
        </p:spPr>
        <p:txBody>
          <a:bodyPr/>
          <a:lstStyle/>
          <a:p>
            <a:r>
              <a:rPr lang="nb-NO" err="1">
                <a:latin typeface="Tahoma"/>
                <a:ea typeface="Tahoma"/>
                <a:cs typeface="Tahoma"/>
              </a:rPr>
              <a:t>Tofaktor</a:t>
            </a:r>
            <a:r>
              <a:rPr lang="nb-NO">
                <a:latin typeface="Tahoma"/>
                <a:ea typeface="Tahoma"/>
                <a:cs typeface="Tahoma"/>
              </a:rPr>
              <a:t> er vel trygt nok?</a:t>
            </a:r>
          </a:p>
          <a:p>
            <a:endParaRPr lang="nb-NO" sz="3600">
              <a:latin typeface="+mn-lt"/>
              <a:ea typeface="Tahoma"/>
              <a:cs typeface="Tahoma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99F0203-C94B-A446-7081-B817F25A3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BB63F141-6EA2-1549-97C0-86442BB83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12" y="3956483"/>
            <a:ext cx="9565121" cy="903196"/>
          </a:xfrm>
        </p:spPr>
        <p:txBody>
          <a:bodyPr/>
          <a:lstStyle/>
          <a:p>
            <a:r>
              <a:rPr lang="nb-NO" sz="2800" b="1"/>
              <a:t>Marius Sandbu </a:t>
            </a:r>
            <a:r>
              <a:rPr lang="nb-NO" sz="2800"/>
              <a:t>– Skyevangelist @ </a:t>
            </a:r>
            <a:r>
              <a:rPr lang="nb-NO" sz="2800" err="1"/>
              <a:t>Sopra</a:t>
            </a:r>
            <a:r>
              <a:rPr lang="nb-NO" sz="2800"/>
              <a:t> </a:t>
            </a:r>
            <a:r>
              <a:rPr lang="nb-NO" sz="2800" err="1"/>
              <a:t>Steria</a:t>
            </a:r>
            <a:endParaRPr lang="nb-NO" sz="2800">
              <a:ea typeface="Tahoma"/>
              <a:cs typeface="Tahoma"/>
            </a:endParaRPr>
          </a:p>
          <a:p>
            <a:endParaRPr lang="nb-NO" sz="280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99433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</a:rPr>
              <a:t>IMSI-Fanger </a:t>
            </a:r>
            <a:endParaRPr lang="en-US"/>
          </a:p>
        </p:txBody>
      </p:sp>
      <p:pic>
        <p:nvPicPr>
          <p:cNvPr id="6" name="Picture 5" descr="A car with a broken windshield&#10;&#10;Description automatically generated">
            <a:extLst>
              <a:ext uri="{FF2B5EF4-FFF2-40B4-BE49-F238E27FC236}">
                <a16:creationId xmlns:a16="http://schemas.microsoft.com/office/drawing/2014/main" id="{6074AAC3-99C5-F386-4B97-A1F79C518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172" y="1253613"/>
            <a:ext cx="6113269" cy="4629355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93BCB97-F7E5-F679-95F7-4C10F9C5642D}"/>
              </a:ext>
            </a:extLst>
          </p:cNvPr>
          <p:cNvSpPr/>
          <p:nvPr/>
        </p:nvSpPr>
        <p:spPr>
          <a:xfrm>
            <a:off x="7443070" y="1717039"/>
            <a:ext cx="3266386" cy="722101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Risiko != Lav</a:t>
            </a:r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4732C-04C6-797C-E325-30B201B63D44}"/>
              </a:ext>
            </a:extLst>
          </p:cNvPr>
          <p:cNvSpPr/>
          <p:nvPr/>
        </p:nvSpPr>
        <p:spPr>
          <a:xfrm>
            <a:off x="7445675" y="2703080"/>
            <a:ext cx="3266386" cy="722101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err="1">
                <a:solidFill>
                  <a:srgbClr val="FFFFFF"/>
                </a:solidFill>
                <a:ea typeface="Tahoma"/>
                <a:cs typeface="Tahoma"/>
              </a:rPr>
              <a:t>Utnytter</a:t>
            </a:r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2400" b="1" err="1">
                <a:solidFill>
                  <a:srgbClr val="FFFFFF"/>
                </a:solidFill>
                <a:ea typeface="Tahoma"/>
                <a:cs typeface="Tahoma"/>
              </a:rPr>
              <a:t>svakheter</a:t>
            </a:r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 I 2G </a:t>
            </a:r>
            <a:r>
              <a:rPr lang="en-US" sz="2400" b="1" err="1">
                <a:solidFill>
                  <a:srgbClr val="FFFFFF"/>
                </a:solidFill>
                <a:ea typeface="Tahoma"/>
                <a:cs typeface="Tahoma"/>
              </a:rPr>
              <a:t>nettet</a:t>
            </a:r>
            <a:endParaRPr lang="en-US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8B200A-5D21-C53B-6A71-3B6D6502AE27}"/>
              </a:ext>
            </a:extLst>
          </p:cNvPr>
          <p:cNvSpPr/>
          <p:nvPr/>
        </p:nvSpPr>
        <p:spPr>
          <a:xfrm>
            <a:off x="7454793" y="3708659"/>
            <a:ext cx="3266386" cy="722101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Kan </a:t>
            </a:r>
            <a:r>
              <a:rPr lang="en-US" sz="2400" b="1" err="1">
                <a:solidFill>
                  <a:srgbClr val="FFFFFF"/>
                </a:solidFill>
                <a:ea typeface="Tahoma"/>
                <a:cs typeface="Tahoma"/>
              </a:rPr>
              <a:t>dekryptere</a:t>
            </a:r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2400" b="1" err="1">
                <a:solidFill>
                  <a:srgbClr val="FFFFFF"/>
                </a:solidFill>
                <a:ea typeface="Tahoma"/>
                <a:cs typeface="Tahoma"/>
              </a:rPr>
              <a:t>kommunikasjon</a:t>
            </a:r>
            <a:endParaRPr lang="en-US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9F7488-E542-A042-4D84-A257821F3A41}"/>
              </a:ext>
            </a:extLst>
          </p:cNvPr>
          <p:cNvSpPr/>
          <p:nvPr/>
        </p:nvSpPr>
        <p:spPr>
          <a:xfrm>
            <a:off x="7457398" y="4714239"/>
            <a:ext cx="3266386" cy="722101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2G </a:t>
            </a:r>
            <a:r>
              <a:rPr lang="en-US" sz="2400" b="1" err="1">
                <a:solidFill>
                  <a:srgbClr val="FFFFFF"/>
                </a:solidFill>
                <a:ea typeface="Tahoma"/>
                <a:cs typeface="Tahoma"/>
              </a:rPr>
              <a:t>nettet</a:t>
            </a:r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2400" b="1" err="1">
                <a:solidFill>
                  <a:srgbClr val="FFFFFF"/>
                </a:solidFill>
                <a:ea typeface="Tahoma"/>
                <a:cs typeface="Tahoma"/>
              </a:rPr>
              <a:t>blir</a:t>
            </a:r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2400" b="1" err="1">
                <a:solidFill>
                  <a:srgbClr val="FFFFFF"/>
                </a:solidFill>
                <a:ea typeface="Tahoma"/>
                <a:cs typeface="Tahoma"/>
              </a:rPr>
              <a:t>stengt</a:t>
            </a:r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 I 2025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7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Tahoma"/>
                <a:cs typeface="Tahoma"/>
              </a:rPr>
              <a:t>Hva</a:t>
            </a:r>
            <a:r>
              <a:rPr lang="en-US">
                <a:ea typeface="Tahoma"/>
                <a:cs typeface="Tahoma"/>
              </a:rPr>
              <a:t> </a:t>
            </a:r>
            <a:r>
              <a:rPr lang="en-US" err="1">
                <a:ea typeface="Tahoma"/>
                <a:cs typeface="Tahoma"/>
              </a:rPr>
              <a:t>skjer</a:t>
            </a:r>
            <a:r>
              <a:rPr lang="en-US">
                <a:ea typeface="Tahoma"/>
                <a:cs typeface="Tahoma"/>
              </a:rPr>
              <a:t> </a:t>
            </a:r>
            <a:r>
              <a:rPr lang="en-US" err="1">
                <a:ea typeface="Tahoma"/>
                <a:cs typeface="Tahoma"/>
              </a:rPr>
              <a:t>egentlig</a:t>
            </a:r>
            <a:r>
              <a:rPr lang="en-US">
                <a:ea typeface="Tahoma"/>
                <a:cs typeface="Tahoma"/>
              </a:rPr>
              <a:t> </a:t>
            </a:r>
            <a:r>
              <a:rPr lang="en-US" err="1">
                <a:ea typeface="Tahoma"/>
                <a:cs typeface="Tahoma"/>
              </a:rPr>
              <a:t>når</a:t>
            </a:r>
            <a:r>
              <a:rPr lang="en-US">
                <a:ea typeface="Tahoma"/>
                <a:cs typeface="Tahoma"/>
              </a:rPr>
              <a:t> man </a:t>
            </a:r>
            <a:r>
              <a:rPr lang="en-US" err="1">
                <a:ea typeface="Tahoma"/>
                <a:cs typeface="Tahoma"/>
              </a:rPr>
              <a:t>autentiserer</a:t>
            </a:r>
            <a:r>
              <a:rPr lang="en-US">
                <a:ea typeface="Tahoma"/>
                <a:cs typeface="Tahoma"/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7E6E1-4197-F0B4-C647-7971ABC2B686}"/>
              </a:ext>
            </a:extLst>
          </p:cNvPr>
          <p:cNvSpPr/>
          <p:nvPr/>
        </p:nvSpPr>
        <p:spPr>
          <a:xfrm>
            <a:off x="1929442" y="1462177"/>
            <a:ext cx="1863305" cy="785004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err="1">
                <a:solidFill>
                  <a:srgbClr val="FFFFFF"/>
                </a:solidFill>
                <a:ea typeface="Tahoma"/>
                <a:cs typeface="Tahoma"/>
              </a:rPr>
              <a:t>Nettleser</a:t>
            </a:r>
            <a:r>
              <a:rPr lang="en-US" sz="2000" b="1">
                <a:solidFill>
                  <a:srgbClr val="FFFFFF"/>
                </a:solidFill>
                <a:ea typeface="Tahoma"/>
                <a:cs typeface="Tahoma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F1B4A-6A15-C68C-7B64-21B011238E17}"/>
              </a:ext>
            </a:extLst>
          </p:cNvPr>
          <p:cNvSpPr/>
          <p:nvPr/>
        </p:nvSpPr>
        <p:spPr>
          <a:xfrm>
            <a:off x="6817743" y="1462176"/>
            <a:ext cx="1863305" cy="785004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err="1">
                <a:solidFill>
                  <a:srgbClr val="FFFFFF"/>
                </a:solidFill>
                <a:ea typeface="Tahoma"/>
                <a:cs typeface="Tahoma"/>
              </a:rPr>
              <a:t>Tjeneste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8A6E25-D58E-37AD-23D7-7F37990D07B2}"/>
              </a:ext>
            </a:extLst>
          </p:cNvPr>
          <p:cNvCxnSpPr/>
          <p:nvPr/>
        </p:nvCxnSpPr>
        <p:spPr>
          <a:xfrm flipH="1">
            <a:off x="2776233" y="2237656"/>
            <a:ext cx="29329" cy="3531079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CD6932-A41F-5E08-965A-5159BC9B7DFF}"/>
              </a:ext>
            </a:extLst>
          </p:cNvPr>
          <p:cNvCxnSpPr>
            <a:cxnSpLocks/>
          </p:cNvCxnSpPr>
          <p:nvPr/>
        </p:nvCxnSpPr>
        <p:spPr>
          <a:xfrm flipH="1">
            <a:off x="7736421" y="2237655"/>
            <a:ext cx="29329" cy="3531079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D018DD-A23E-E78F-7EB5-162B38EF9B91}"/>
              </a:ext>
            </a:extLst>
          </p:cNvPr>
          <p:cNvSpPr/>
          <p:nvPr/>
        </p:nvSpPr>
        <p:spPr>
          <a:xfrm>
            <a:off x="3205778" y="2784118"/>
            <a:ext cx="4184558" cy="254594"/>
          </a:xfrm>
          <a:prstGeom prst="rightArrow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B886A-557F-CE5A-941F-F4B2247AB13B}"/>
              </a:ext>
            </a:extLst>
          </p:cNvPr>
          <p:cNvSpPr txBox="1"/>
          <p:nvPr/>
        </p:nvSpPr>
        <p:spPr>
          <a:xfrm>
            <a:off x="4298443" y="2241634"/>
            <a:ext cx="2724739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ea typeface="Tahoma"/>
                <a:cs typeface="Tahoma"/>
              </a:rPr>
              <a:t>POST /user/login</a:t>
            </a:r>
            <a:br>
              <a:rPr lang="en-US">
                <a:ea typeface="Tahoma"/>
                <a:cs typeface="Tahoma"/>
              </a:rPr>
            </a:br>
            <a:r>
              <a:rPr lang="en-US" sz="1600" err="1">
                <a:ea typeface="Tahoma"/>
                <a:cs typeface="Tahoma"/>
              </a:rPr>
              <a:t>brukernavn</a:t>
            </a:r>
            <a:r>
              <a:rPr lang="en-US" sz="1600">
                <a:ea typeface="Tahoma"/>
                <a:cs typeface="Tahoma"/>
              </a:rPr>
              <a:t> + </a:t>
            </a:r>
            <a:r>
              <a:rPr lang="en-US" sz="1600" err="1">
                <a:ea typeface="Tahoma"/>
                <a:cs typeface="Tahoma"/>
              </a:rPr>
              <a:t>passord</a:t>
            </a:r>
            <a:endParaRPr lang="en-US" sz="1600" err="1"/>
          </a:p>
        </p:txBody>
      </p:sp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A8505821-622E-8828-A504-982718FCBC72}"/>
              </a:ext>
            </a:extLst>
          </p:cNvPr>
          <p:cNvSpPr/>
          <p:nvPr/>
        </p:nvSpPr>
        <p:spPr>
          <a:xfrm>
            <a:off x="7956933" y="2819127"/>
            <a:ext cx="731520" cy="1216152"/>
          </a:xfrm>
          <a:prstGeom prst="curvedLeft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AEB34-3E76-E7B4-F3E9-9C3DD820C073}"/>
              </a:ext>
            </a:extLst>
          </p:cNvPr>
          <p:cNvSpPr txBox="1"/>
          <p:nvPr/>
        </p:nvSpPr>
        <p:spPr>
          <a:xfrm>
            <a:off x="8665373" y="3028788"/>
            <a:ext cx="166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err="1">
                <a:ea typeface="Tahoma"/>
                <a:cs typeface="Tahoma"/>
              </a:rPr>
              <a:t>Generer</a:t>
            </a:r>
            <a:r>
              <a:rPr lang="en-US">
                <a:ea typeface="Tahoma"/>
                <a:cs typeface="Tahoma"/>
              </a:rPr>
              <a:t> SesjonID</a:t>
            </a:r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C16D42C-3FD9-8CDD-2B66-DDD67CF6B6A1}"/>
              </a:ext>
            </a:extLst>
          </p:cNvPr>
          <p:cNvSpPr/>
          <p:nvPr/>
        </p:nvSpPr>
        <p:spPr>
          <a:xfrm rot="10800000">
            <a:off x="3205778" y="3776156"/>
            <a:ext cx="4184558" cy="254594"/>
          </a:xfrm>
          <a:prstGeom prst="rightArrow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F0D4E-4887-A5A3-724E-B9A0D3EF32AA}"/>
              </a:ext>
            </a:extLst>
          </p:cNvPr>
          <p:cNvSpPr txBox="1"/>
          <p:nvPr/>
        </p:nvSpPr>
        <p:spPr>
          <a:xfrm>
            <a:off x="3652680" y="3453718"/>
            <a:ext cx="33705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ea typeface="Tahoma"/>
                <a:cs typeface="Tahoma"/>
              </a:rPr>
              <a:t>MFA Challenge (Step-up)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05608EB-60E3-DD5E-7DF0-5E72469D6E00}"/>
              </a:ext>
            </a:extLst>
          </p:cNvPr>
          <p:cNvSpPr/>
          <p:nvPr/>
        </p:nvSpPr>
        <p:spPr>
          <a:xfrm>
            <a:off x="3248909" y="4552532"/>
            <a:ext cx="4184558" cy="254594"/>
          </a:xfrm>
          <a:prstGeom prst="rightArrow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FE40E8-EBE5-1C98-1E46-D3D31473336E}"/>
              </a:ext>
            </a:extLst>
          </p:cNvPr>
          <p:cNvSpPr txBox="1"/>
          <p:nvPr/>
        </p:nvSpPr>
        <p:spPr>
          <a:xfrm>
            <a:off x="3637084" y="4254464"/>
            <a:ext cx="33860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ea typeface="Tahoma"/>
                <a:cs typeface="Tahoma"/>
              </a:rPr>
              <a:t>MFA </a:t>
            </a:r>
            <a:r>
              <a:rPr lang="en-US" b="1" err="1">
                <a:ea typeface="Tahoma"/>
                <a:cs typeface="Tahoma"/>
              </a:rPr>
              <a:t>Autentisering</a:t>
            </a:r>
            <a:r>
              <a:rPr lang="en-US" b="1">
                <a:ea typeface="Tahoma"/>
                <a:cs typeface="Tahoma"/>
              </a:rPr>
              <a:t> med ID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3BCE4FC-85C3-856F-D862-961002DFFAD1}"/>
              </a:ext>
            </a:extLst>
          </p:cNvPr>
          <p:cNvSpPr/>
          <p:nvPr/>
        </p:nvSpPr>
        <p:spPr>
          <a:xfrm rot="10800000">
            <a:off x="3220155" y="5386420"/>
            <a:ext cx="4184558" cy="254594"/>
          </a:xfrm>
          <a:prstGeom prst="rightArrow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E6F4F2-B9D5-ED76-A4AF-A6F0E52B4AEA}"/>
              </a:ext>
            </a:extLst>
          </p:cNvPr>
          <p:cNvSpPr txBox="1"/>
          <p:nvPr/>
        </p:nvSpPr>
        <p:spPr>
          <a:xfrm>
            <a:off x="4298820" y="5109411"/>
            <a:ext cx="27247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b="1">
                <a:ea typeface="Tahoma"/>
                <a:cs typeface="Tahoma"/>
              </a:rPr>
              <a:t>Access token (</a:t>
            </a:r>
            <a:r>
              <a:rPr lang="en-US" b="1" err="1">
                <a:ea typeface="Tahoma"/>
                <a:cs typeface="Tahoma"/>
              </a:rPr>
              <a:t>jwt</a:t>
            </a:r>
            <a:r>
              <a:rPr lang="en-US" b="1">
                <a:ea typeface="Tahoma"/>
                <a:cs typeface="Tahoma"/>
              </a:rPr>
              <a:t>)</a:t>
            </a:r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B1D67EB2-382C-F264-DD23-5C95469A4B0A}"/>
              </a:ext>
            </a:extLst>
          </p:cNvPr>
          <p:cNvSpPr/>
          <p:nvPr/>
        </p:nvSpPr>
        <p:spPr>
          <a:xfrm>
            <a:off x="7885046" y="4501277"/>
            <a:ext cx="731520" cy="1216152"/>
          </a:xfrm>
          <a:prstGeom prst="curvedLeftArrow">
            <a:avLst/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20869E-0D95-27CE-CF19-699E059CE76D}"/>
              </a:ext>
            </a:extLst>
          </p:cNvPr>
          <p:cNvSpPr txBox="1"/>
          <p:nvPr/>
        </p:nvSpPr>
        <p:spPr>
          <a:xfrm>
            <a:off x="8593486" y="4710938"/>
            <a:ext cx="16605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err="1">
                <a:ea typeface="Tahoma"/>
                <a:cs typeface="Tahoma"/>
              </a:rPr>
              <a:t>Generer</a:t>
            </a:r>
            <a:r>
              <a:rPr lang="en-US">
                <a:ea typeface="Tahoma"/>
                <a:cs typeface="Tahoma"/>
              </a:rPr>
              <a:t> Access Token</a:t>
            </a:r>
            <a:endParaRPr lang="en-US"/>
          </a:p>
        </p:txBody>
      </p:sp>
      <p:pic>
        <p:nvPicPr>
          <p:cNvPr id="2" name="Picture 1" descr="9,850 Access Token Images, Stock Photos, 3D objects, &amp; Vectors |  Shutterstock">
            <a:extLst>
              <a:ext uri="{FF2B5EF4-FFF2-40B4-BE49-F238E27FC236}">
                <a16:creationId xmlns:a16="http://schemas.microsoft.com/office/drawing/2014/main" id="{F150E2E6-4FE2-58A9-7C3B-B5E3F18B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192" y="4552841"/>
            <a:ext cx="1506748" cy="149237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CF3A258-33C3-5D1A-360D-9849FA834BD5}"/>
              </a:ext>
            </a:extLst>
          </p:cNvPr>
          <p:cNvSpPr/>
          <p:nvPr/>
        </p:nvSpPr>
        <p:spPr>
          <a:xfrm>
            <a:off x="189576" y="3596976"/>
            <a:ext cx="2206077" cy="8654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Access tokens Entra ID </a:t>
            </a:r>
            <a:r>
              <a:rPr lang="en-US" sz="1400" b="1" err="1">
                <a:solidFill>
                  <a:srgbClr val="FFFFFF"/>
                </a:solidFill>
                <a:ea typeface="Tahoma"/>
                <a:cs typeface="Tahoma"/>
              </a:rPr>
              <a:t>varighet</a:t>
            </a:r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400" b="1" err="1">
                <a:solidFill>
                  <a:srgbClr val="FFFFFF"/>
                </a:solidFill>
                <a:ea typeface="Tahoma"/>
                <a:cs typeface="Tahoma"/>
              </a:rPr>
              <a:t>mellom</a:t>
            </a:r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 60 – 90 </a:t>
            </a:r>
            <a:r>
              <a:rPr lang="en-US" sz="1400" b="1" err="1">
                <a:solidFill>
                  <a:srgbClr val="FFFFFF"/>
                </a:solidFill>
                <a:ea typeface="Tahoma"/>
                <a:cs typeface="Tahoma"/>
              </a:rPr>
              <a:t>minutter</a:t>
            </a:r>
            <a:endParaRPr lang="en-US" sz="140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77623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4" y="241309"/>
            <a:ext cx="11182351" cy="1261897"/>
          </a:xfrm>
        </p:spPr>
        <p:txBody>
          <a:bodyPr wrap="square" anchor="b">
            <a:normAutofit/>
          </a:bodyPr>
          <a:lstStyle/>
          <a:p>
            <a:r>
              <a:rPr lang="en-US" err="1"/>
              <a:t>Jukseark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3AF7E84-4B29-FDE1-E616-3F4EB851D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351169"/>
              </p:ext>
            </p:extLst>
          </p:nvPr>
        </p:nvGraphicFramePr>
        <p:xfrm>
          <a:off x="482169" y="1643297"/>
          <a:ext cx="11198621" cy="3220158"/>
        </p:xfrm>
        <a:graphic>
          <a:graphicData uri="http://schemas.openxmlformats.org/drawingml/2006/table">
            <a:tbl>
              <a:tblPr bandRow="1">
                <a:solidFill>
                  <a:srgbClr val="F2F2F2">
                    <a:alpha val="30196"/>
                  </a:srgbClr>
                </a:solidFill>
                <a:tableStyleId>{5C22544A-7EE6-4342-B048-85BDC9FD1C3A}</a:tableStyleId>
              </a:tblPr>
              <a:tblGrid>
                <a:gridCol w="2025080">
                  <a:extLst>
                    <a:ext uri="{9D8B030D-6E8A-4147-A177-3AD203B41FA5}">
                      <a16:colId xmlns:a16="http://schemas.microsoft.com/office/drawing/2014/main" val="3122566759"/>
                    </a:ext>
                  </a:extLst>
                </a:gridCol>
                <a:gridCol w="2025080">
                  <a:extLst>
                    <a:ext uri="{9D8B030D-6E8A-4147-A177-3AD203B41FA5}">
                      <a16:colId xmlns:a16="http://schemas.microsoft.com/office/drawing/2014/main" val="214953890"/>
                    </a:ext>
                  </a:extLst>
                </a:gridCol>
                <a:gridCol w="2296449">
                  <a:extLst>
                    <a:ext uri="{9D8B030D-6E8A-4147-A177-3AD203B41FA5}">
                      <a16:colId xmlns:a16="http://schemas.microsoft.com/office/drawing/2014/main" val="2731211449"/>
                    </a:ext>
                  </a:extLst>
                </a:gridCol>
                <a:gridCol w="2229920">
                  <a:extLst>
                    <a:ext uri="{9D8B030D-6E8A-4147-A177-3AD203B41FA5}">
                      <a16:colId xmlns:a16="http://schemas.microsoft.com/office/drawing/2014/main" val="3281032659"/>
                    </a:ext>
                  </a:extLst>
                </a:gridCol>
                <a:gridCol w="2622092">
                  <a:extLst>
                    <a:ext uri="{9D8B030D-6E8A-4147-A177-3AD203B41FA5}">
                      <a16:colId xmlns:a16="http://schemas.microsoft.com/office/drawing/2014/main" val="3011431915"/>
                    </a:ext>
                  </a:extLst>
                </a:gridCol>
              </a:tblGrid>
              <a:tr h="430417">
                <a:tc>
                  <a:txBody>
                    <a:bodyPr/>
                    <a:lstStyle/>
                    <a:p>
                      <a:r>
                        <a:rPr lang="en-US" sz="1500" b="1" cap="none" spc="0" err="1">
                          <a:solidFill>
                            <a:schemeClr val="tx1"/>
                          </a:solidFill>
                        </a:rPr>
                        <a:t>Leverandør</a:t>
                      </a:r>
                    </a:p>
                  </a:txBody>
                  <a:tcPr marL="131098" marR="100844" marT="100844" marB="10084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App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Cookie </a:t>
                      </a:r>
                      <a:r>
                        <a:rPr lang="en-US" sz="1500" b="1" cap="none" spc="0" err="1">
                          <a:solidFill>
                            <a:schemeClr val="tx1"/>
                          </a:solidFill>
                        </a:rPr>
                        <a:t>Navn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Domene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URL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287179"/>
                  </a:ext>
                </a:extLst>
              </a:tr>
              <a:tr h="430417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Azure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Office 365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err="1">
                          <a:solidFill>
                            <a:schemeClr val="tx1"/>
                          </a:solidFill>
                        </a:rPr>
                        <a:t>estsauth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.microsoftonline.com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myaccount.microsoft.com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577"/>
                  </a:ext>
                </a:extLst>
              </a:tr>
              <a:tr h="430417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OKTA</a:t>
                      </a:r>
                    </a:p>
                  </a:txBody>
                  <a:tcPr marL="131098" marR="100844" marT="100844" marB="10084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OKTA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err="1">
                          <a:solidFill>
                            <a:schemeClr val="tx1"/>
                          </a:solidFill>
                        </a:rPr>
                        <a:t>sid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yourdomain.okta.com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domain.okta.com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195670"/>
                  </a:ext>
                </a:extLst>
              </a:tr>
              <a:tr h="637656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AWS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AWS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err="1">
                          <a:solidFill>
                            <a:schemeClr val="tx1"/>
                          </a:solidFill>
                        </a:rPr>
                        <a:t>aws-userInfo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500" cap="none" spc="0" err="1">
                          <a:solidFill>
                            <a:schemeClr val="tx1"/>
                          </a:solidFill>
                        </a:rPr>
                        <a:t>aws</a:t>
                      </a: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-creds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.amazon.com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console.aws.amazon.com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310421"/>
                  </a:ext>
                </a:extLst>
              </a:tr>
              <a:tr h="430417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Google Workspace</a:t>
                      </a:r>
                    </a:p>
                  </a:txBody>
                  <a:tcPr marL="131098" marR="100844" marT="100844" marB="10084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Google Workspace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OSID, APISID, LSID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.google.com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console.cloud.google.com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741369"/>
                  </a:ext>
                </a:extLst>
              </a:tr>
              <a:tr h="430417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OneLogin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OneLogin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err="1">
                          <a:solidFill>
                            <a:schemeClr val="tx1"/>
                          </a:solidFill>
                        </a:rPr>
                        <a:t>sub_session_onelogin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.onelogin.com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app.onelogin.com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1098" marR="100844" marT="100844" marB="100844" anchor="ctr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990613"/>
                  </a:ext>
                </a:extLst>
              </a:tr>
              <a:tr h="430417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GitHub</a:t>
                      </a:r>
                    </a:p>
                  </a:txBody>
                  <a:tcPr marL="131098" marR="100844" marT="100844" marB="100844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GitHub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err="1">
                          <a:solidFill>
                            <a:schemeClr val="tx1"/>
                          </a:solidFill>
                        </a:rPr>
                        <a:t>user_session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.github.com</a:t>
                      </a: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app.onelogin.com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31098" marR="100844" marT="100844" marB="100844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1691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FAD08FD-2C27-650B-7C18-CEA49A287FFB}"/>
              </a:ext>
            </a:extLst>
          </p:cNvPr>
          <p:cNvSpPr txBox="1"/>
          <p:nvPr/>
        </p:nvSpPr>
        <p:spPr>
          <a:xfrm>
            <a:off x="3050848" y="5002139"/>
            <a:ext cx="931633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>
                <a:cs typeface="Arial"/>
              </a:rPr>
              <a:t>Edge</a:t>
            </a:r>
            <a:r>
              <a:rPr lang="en-US" sz="1200">
                <a:cs typeface="Arial"/>
              </a:rPr>
              <a:t>​</a:t>
            </a:r>
            <a:endParaRPr lang="en-US" sz="1200">
              <a:ea typeface="Tahoma"/>
              <a:cs typeface="Tahoma"/>
            </a:endParaRPr>
          </a:p>
          <a:p>
            <a:pPr marL="228600" indent="-228600">
              <a:spcBef>
                <a:spcPts val="600"/>
              </a:spcBef>
              <a:buFont typeface=""/>
              <a:buChar char="•"/>
            </a:pPr>
            <a:r>
              <a:rPr lang="en-US" sz="1200">
                <a:cs typeface="Arial"/>
              </a:rPr>
              <a:t>%USERPROFILE%\</a:t>
            </a:r>
            <a:r>
              <a:rPr lang="en-US" sz="1200" err="1">
                <a:cs typeface="Arial"/>
              </a:rPr>
              <a:t>AppData</a:t>
            </a:r>
            <a:r>
              <a:rPr lang="en-US" sz="1200">
                <a:cs typeface="Arial"/>
              </a:rPr>
              <a:t>\Local\Microsoft\Edge\User Data\Default ​</a:t>
            </a:r>
            <a:endParaRPr lang="en-US" sz="1200">
              <a:ea typeface="Tahoma"/>
              <a:cs typeface="Arial"/>
            </a:endParaRPr>
          </a:p>
          <a:p>
            <a:pPr>
              <a:spcBef>
                <a:spcPts val="600"/>
              </a:spcBef>
            </a:pPr>
            <a:r>
              <a:rPr lang="en-US" sz="1200" b="1">
                <a:cs typeface="Arial"/>
              </a:rPr>
              <a:t>Chrome</a:t>
            </a:r>
            <a:r>
              <a:rPr lang="en-US" sz="1200">
                <a:cs typeface="Arial"/>
              </a:rPr>
              <a:t>​</a:t>
            </a:r>
            <a:endParaRPr lang="en-US" sz="1200">
              <a:ea typeface="Tahoma"/>
              <a:cs typeface="Arial"/>
            </a:endParaRPr>
          </a:p>
          <a:p>
            <a:pPr marL="228600" indent="-228600">
              <a:spcBef>
                <a:spcPts val="600"/>
              </a:spcBef>
              <a:buFont typeface=""/>
              <a:buChar char="•"/>
            </a:pPr>
            <a:r>
              <a:rPr lang="en-US" sz="1200">
                <a:cs typeface="Arial"/>
              </a:rPr>
              <a:t>%USERPROFILE%\</a:t>
            </a:r>
            <a:r>
              <a:rPr lang="en-US" sz="1200" err="1">
                <a:cs typeface="Arial"/>
              </a:rPr>
              <a:t>appdata</a:t>
            </a:r>
            <a:r>
              <a:rPr lang="en-US" sz="1200">
                <a:cs typeface="Arial"/>
              </a:rPr>
              <a:t>\local\google\chrome\user data\PROFILE\Login Data </a:t>
            </a:r>
            <a:endParaRPr lang="en-US" sz="1200">
              <a:ea typeface="Tahoma"/>
              <a:cs typeface="Arial"/>
            </a:endParaRPr>
          </a:p>
          <a:p>
            <a:pPr marL="228600" indent="-228600">
              <a:spcBef>
                <a:spcPts val="600"/>
              </a:spcBef>
              <a:buFont typeface=""/>
              <a:buChar char="•"/>
            </a:pPr>
            <a:r>
              <a:rPr lang="en-US" sz="1200">
                <a:cs typeface="Arial"/>
              </a:rPr>
              <a:t>%USERPROFILE%\</a:t>
            </a:r>
            <a:r>
              <a:rPr lang="en-US" sz="1200" err="1">
                <a:cs typeface="Arial"/>
              </a:rPr>
              <a:t>appdata</a:t>
            </a:r>
            <a:r>
              <a:rPr lang="en-US" sz="1200">
                <a:cs typeface="Arial"/>
              </a:rPr>
              <a:t>\local\google\chrome\user data\PROFILE\Cookies </a:t>
            </a:r>
            <a:endParaRPr lang="en-US" sz="1200">
              <a:ea typeface="Tahom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5532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Tahoma"/>
                <a:cs typeface="Tahoma"/>
              </a:rPr>
              <a:t>F.eks</a:t>
            </a:r>
            <a:r>
              <a:rPr lang="en-US">
                <a:ea typeface="Tahoma"/>
                <a:cs typeface="Tahoma"/>
              </a:rPr>
              <a:t> </a:t>
            </a:r>
            <a:r>
              <a:rPr lang="en-US" err="1">
                <a:ea typeface="Tahoma"/>
                <a:cs typeface="Tahoma"/>
              </a:rPr>
              <a:t>sende</a:t>
            </a:r>
            <a:r>
              <a:rPr lang="en-US">
                <a:ea typeface="Tahoma"/>
                <a:cs typeface="Tahoma"/>
              </a:rPr>
              <a:t> melding I Microsoft Teams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7E6E1-4197-F0B4-C647-7971ABC2B686}"/>
              </a:ext>
            </a:extLst>
          </p:cNvPr>
          <p:cNvSpPr/>
          <p:nvPr/>
        </p:nvSpPr>
        <p:spPr>
          <a:xfrm>
            <a:off x="1202880" y="1217888"/>
            <a:ext cx="1863305" cy="785004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err="1">
                <a:solidFill>
                  <a:srgbClr val="FFFFFF"/>
                </a:solidFill>
                <a:ea typeface="Tahoma"/>
                <a:cs typeface="Tahoma"/>
              </a:rPr>
              <a:t>Nettleser</a:t>
            </a:r>
            <a:r>
              <a:rPr lang="en-US" sz="2000" b="1">
                <a:solidFill>
                  <a:srgbClr val="FFFFFF"/>
                </a:solidFill>
                <a:ea typeface="Tahoma"/>
                <a:cs typeface="Tahoma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3F1B4A-6A15-C68C-7B64-21B011238E17}"/>
              </a:ext>
            </a:extLst>
          </p:cNvPr>
          <p:cNvSpPr/>
          <p:nvPr/>
        </p:nvSpPr>
        <p:spPr>
          <a:xfrm>
            <a:off x="8024180" y="1251308"/>
            <a:ext cx="1863305" cy="785004"/>
          </a:xfrm>
          <a:prstGeom prst="rect">
            <a:avLst/>
          </a:prstGeom>
          <a:solidFill>
            <a:srgbClr val="00B0F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rgbClr val="FFFFFF"/>
                </a:solidFill>
                <a:ea typeface="Tahoma"/>
                <a:cs typeface="Tahoma"/>
              </a:rPr>
              <a:t>Microsoft Teams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28A6E25-D58E-37AD-23D7-7F37990D07B2}"/>
              </a:ext>
            </a:extLst>
          </p:cNvPr>
          <p:cNvCxnSpPr/>
          <p:nvPr/>
        </p:nvCxnSpPr>
        <p:spPr>
          <a:xfrm flipH="1">
            <a:off x="2049671" y="1993367"/>
            <a:ext cx="29329" cy="3531079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CD6932-A41F-5E08-965A-5159BC9B7DFF}"/>
              </a:ext>
            </a:extLst>
          </p:cNvPr>
          <p:cNvCxnSpPr>
            <a:cxnSpLocks/>
          </p:cNvCxnSpPr>
          <p:nvPr/>
        </p:nvCxnSpPr>
        <p:spPr>
          <a:xfrm flipH="1">
            <a:off x="8942858" y="2040155"/>
            <a:ext cx="29329" cy="3531079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5D018DD-A23E-E78F-7EB5-162B38EF9B91}"/>
              </a:ext>
            </a:extLst>
          </p:cNvPr>
          <p:cNvSpPr/>
          <p:nvPr/>
        </p:nvSpPr>
        <p:spPr>
          <a:xfrm>
            <a:off x="2125963" y="2265776"/>
            <a:ext cx="6824063" cy="254594"/>
          </a:xfrm>
          <a:prstGeom prst="rightArrow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8B886A-557F-CE5A-941F-F4B2247AB13B}"/>
              </a:ext>
            </a:extLst>
          </p:cNvPr>
          <p:cNvSpPr txBox="1"/>
          <p:nvPr/>
        </p:nvSpPr>
        <p:spPr>
          <a:xfrm>
            <a:off x="3199584" y="1690502"/>
            <a:ext cx="45864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>
                <a:ea typeface="Tahoma"/>
                <a:cs typeface="Tahoma"/>
              </a:rPr>
              <a:t>POST /</a:t>
            </a:r>
            <a:r>
              <a:rPr lang="en-US" sz="1600">
                <a:solidFill>
                  <a:srgbClr val="1B1B1B"/>
                </a:solidFill>
                <a:latin typeface="Tahoma"/>
                <a:ea typeface="Tahoma"/>
                <a:cs typeface="Segoe UI"/>
              </a:rPr>
              <a:t>https://teams.microsoft.com/api/chatsvc</a:t>
            </a:r>
            <a:br>
              <a:rPr lang="en-US" sz="1600">
                <a:ea typeface="Tahoma"/>
                <a:cs typeface="Tahoma"/>
              </a:rPr>
            </a:br>
            <a:r>
              <a:rPr lang="en-US" sz="1600" b="1">
                <a:ea typeface="Tahoma"/>
                <a:cs typeface="Tahoma"/>
              </a:rPr>
              <a:t>HTTP Headers: Authorization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025A65D-0EBE-00F0-0942-519BA82D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60" y="2506580"/>
            <a:ext cx="4988777" cy="384342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EC7CDD8-3C4D-9374-CB18-D7900665B7DF}"/>
              </a:ext>
            </a:extLst>
          </p:cNvPr>
          <p:cNvSpPr/>
          <p:nvPr/>
        </p:nvSpPr>
        <p:spPr>
          <a:xfrm>
            <a:off x="3108385" y="2842404"/>
            <a:ext cx="1201947" cy="59809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Access token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7A08076-B483-A912-172F-0C0C303A71F6}"/>
              </a:ext>
            </a:extLst>
          </p:cNvPr>
          <p:cNvSpPr/>
          <p:nvPr/>
        </p:nvSpPr>
        <p:spPr>
          <a:xfrm>
            <a:off x="9467879" y="2279806"/>
            <a:ext cx="2206077" cy="174465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Teams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bruker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Skype token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som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ikke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er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dekket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av Conditional Access</a:t>
            </a:r>
            <a:endParaRPr lang="en-US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8D3041-4B93-1F7E-AA04-DD7B182650D8}"/>
              </a:ext>
            </a:extLst>
          </p:cNvPr>
          <p:cNvSpPr/>
          <p:nvPr/>
        </p:nvSpPr>
        <p:spPr>
          <a:xfrm>
            <a:off x="9467879" y="4188062"/>
            <a:ext cx="2206077" cy="156229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Continuous access evaluation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kan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stoppe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token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stjeling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for M365 men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ikke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for Teams</a:t>
            </a:r>
          </a:p>
        </p:txBody>
      </p:sp>
    </p:spTree>
    <p:extLst>
      <p:ext uri="{BB962C8B-B14F-4D97-AF65-F5344CB8AC3E}">
        <p14:creationId xmlns:p14="http://schemas.microsoft.com/office/powerpoint/2010/main" val="39941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8C85F5-0508-78D3-EB63-61630B49208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8925E-3CDB-F61B-8579-1101E538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82313-227A-6360-335C-A4065EDD09B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eams">
            <a:hlinkClick r:id="" action="ppaction://media"/>
            <a:extLst>
              <a:ext uri="{FF2B5EF4-FFF2-40B4-BE49-F238E27FC236}">
                <a16:creationId xmlns:a16="http://schemas.microsoft.com/office/drawing/2014/main" id="{ADB132CC-B129-7CED-A0F2-5C953A70D0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512" y="-4559"/>
            <a:ext cx="10943696" cy="68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7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899118" cy="470898"/>
          </a:xfrm>
        </p:spPr>
        <p:txBody>
          <a:bodyPr/>
          <a:lstStyle/>
          <a:p>
            <a:r>
              <a:rPr lang="en-US" dirty="0">
                <a:ea typeface="Tahoma"/>
                <a:cs typeface="Tahoma"/>
              </a:rPr>
              <a:t>Token stealing (</a:t>
            </a:r>
            <a:r>
              <a:rPr lang="en-US" dirty="0" err="1">
                <a:ea typeface="Tahoma"/>
                <a:cs typeface="Tahoma"/>
              </a:rPr>
              <a:t>AiTM</a:t>
            </a:r>
            <a:r>
              <a:rPr lang="en-US" dirty="0">
                <a:ea typeface="Tahoma"/>
                <a:cs typeface="Tahoma"/>
              </a:rPr>
              <a:t> = Adversary-in-the-middle)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738569-C662-75FD-9A07-D2B10A85A305}"/>
              </a:ext>
            </a:extLst>
          </p:cNvPr>
          <p:cNvSpPr/>
          <p:nvPr/>
        </p:nvSpPr>
        <p:spPr>
          <a:xfrm>
            <a:off x="754407" y="5049202"/>
            <a:ext cx="2720865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Token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stjeles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enten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via Proxy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AiTM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eller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Infostealer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(Vidar)</a:t>
            </a:r>
            <a:endParaRPr lang="en-US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5FFA6E-472B-DE55-B4DE-9B290B2E4FB5}"/>
              </a:ext>
            </a:extLst>
          </p:cNvPr>
          <p:cNvSpPr/>
          <p:nvPr/>
        </p:nvSpPr>
        <p:spPr>
          <a:xfrm>
            <a:off x="3785583" y="5049202"/>
            <a:ext cx="2010237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err="1">
                <a:solidFill>
                  <a:srgbClr val="FFFFFF"/>
                </a:solidFill>
                <a:ea typeface="Tahoma"/>
                <a:cs typeface="Tahoma"/>
              </a:rPr>
              <a:t>AiTM</a:t>
            </a:r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ea typeface="Tahoma"/>
                <a:cs typeface="Tahoma"/>
              </a:rPr>
              <a:t>verktøy</a:t>
            </a:r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: </a:t>
            </a:r>
            <a:r>
              <a:rPr lang="en-US" sz="1400" b="1" dirty="0" err="1">
                <a:solidFill>
                  <a:srgbClr val="FFFFFF"/>
                </a:solidFill>
                <a:ea typeface="Tahoma"/>
                <a:cs typeface="Tahoma"/>
              </a:rPr>
              <a:t>Evilginx</a:t>
            </a:r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, </a:t>
            </a:r>
            <a:r>
              <a:rPr lang="en-US" sz="1400" b="1" dirty="0" err="1">
                <a:solidFill>
                  <a:srgbClr val="FFFFFF"/>
                </a:solidFill>
                <a:ea typeface="Tahoma"/>
                <a:cs typeface="Tahoma"/>
              </a:rPr>
              <a:t>Muraena</a:t>
            </a:r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 &amp; </a:t>
            </a:r>
            <a:r>
              <a:rPr lang="en-US" sz="1400" b="1" dirty="0" err="1">
                <a:solidFill>
                  <a:srgbClr val="FFFFFF"/>
                </a:solidFill>
                <a:ea typeface="Tahoma"/>
                <a:cs typeface="Tahoma"/>
              </a:rPr>
              <a:t>Modlishka</a:t>
            </a:r>
            <a:endParaRPr lang="en-US" sz="1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43F712-3551-625A-407D-9EF1CDCF3352}"/>
              </a:ext>
            </a:extLst>
          </p:cNvPr>
          <p:cNvSpPr/>
          <p:nvPr/>
        </p:nvSpPr>
        <p:spPr>
          <a:xfrm>
            <a:off x="8379589" y="5049202"/>
            <a:ext cx="3394242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Infostealer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blir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ofte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distributert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via email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eller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drive-by downloads</a:t>
            </a:r>
            <a:endParaRPr lang="en-US" sz="1600" dirty="0"/>
          </a:p>
        </p:txBody>
      </p:sp>
      <p:pic>
        <p:nvPicPr>
          <p:cNvPr id="4" name="Picture 3" descr="Token tactics: How to prevent, detect, and respond to cloud token theft |  Microsoft Security Blog">
            <a:extLst>
              <a:ext uri="{FF2B5EF4-FFF2-40B4-BE49-F238E27FC236}">
                <a16:creationId xmlns:a16="http://schemas.microsoft.com/office/drawing/2014/main" id="{BD268992-1796-7A9D-F67A-4C50CA702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788" y="1065463"/>
            <a:ext cx="8009836" cy="374973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8833CC-2DF2-3DE7-699B-DFEC384B0500}"/>
              </a:ext>
            </a:extLst>
          </p:cNvPr>
          <p:cNvSpPr/>
          <p:nvPr/>
        </p:nvSpPr>
        <p:spPr>
          <a:xfrm>
            <a:off x="6097268" y="5049201"/>
            <a:ext cx="2010237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Tokens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har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ofte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varighet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på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60 min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6070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</a:rPr>
              <a:t>MFA </a:t>
            </a:r>
            <a:r>
              <a:rPr lang="en-US" err="1">
                <a:ea typeface="Tahoma"/>
                <a:cs typeface="Tahoma"/>
              </a:rPr>
              <a:t>Phising</a:t>
            </a:r>
            <a:r>
              <a:rPr lang="en-US">
                <a:ea typeface="Tahoma"/>
                <a:cs typeface="Tahoma"/>
              </a:rPr>
              <a:t> med </a:t>
            </a:r>
            <a:r>
              <a:rPr lang="en-US" err="1">
                <a:ea typeface="Tahoma"/>
                <a:cs typeface="Tahoma"/>
              </a:rPr>
              <a:t>Evilginx</a:t>
            </a:r>
            <a:endParaRPr lang="en-US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738569-C662-75FD-9A07-D2B10A85A305}"/>
              </a:ext>
            </a:extLst>
          </p:cNvPr>
          <p:cNvSpPr/>
          <p:nvPr/>
        </p:nvSpPr>
        <p:spPr>
          <a:xfrm>
            <a:off x="1327484" y="5197642"/>
            <a:ext cx="2926348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Man-in-the-middle proxy for å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snappe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opp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session cookies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55FFA6E-472B-DE55-B4DE-9B290B2E4FB5}"/>
              </a:ext>
            </a:extLst>
          </p:cNvPr>
          <p:cNvSpPr/>
          <p:nvPr/>
        </p:nvSpPr>
        <p:spPr>
          <a:xfrm>
            <a:off x="4709694" y="5197642"/>
            <a:ext cx="2926348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HTTP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Klient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og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Server for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håndtering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av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autentisering</a:t>
            </a:r>
            <a:endParaRPr lang="en-US" b="1">
              <a:solidFill>
                <a:srgbClr val="FFFFFF"/>
              </a:solidFill>
              <a:ea typeface="Tahoma"/>
              <a:cs typeface="Tahom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43F712-3551-625A-407D-9EF1CDCF3352}"/>
              </a:ext>
            </a:extLst>
          </p:cNvPr>
          <p:cNvSpPr/>
          <p:nvPr/>
        </p:nvSpPr>
        <p:spPr>
          <a:xfrm>
            <a:off x="8045115" y="5197642"/>
            <a:ext cx="2926348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Tjenesten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settes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opp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med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egen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offentlig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DNS</a:t>
            </a:r>
            <a:endParaRPr lang="en-US"/>
          </a:p>
        </p:txBody>
      </p:sp>
      <p:pic>
        <p:nvPicPr>
          <p:cNvPr id="2" name="Picture 1" descr="A diagram of a website&#10;&#10;Description automatically generated">
            <a:extLst>
              <a:ext uri="{FF2B5EF4-FFF2-40B4-BE49-F238E27FC236}">
                <a16:creationId xmlns:a16="http://schemas.microsoft.com/office/drawing/2014/main" id="{03B10435-1CED-3643-62B2-32676D102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415" y="1016821"/>
            <a:ext cx="7282023" cy="3942494"/>
          </a:xfrm>
          <a:prstGeom prst="rect">
            <a:avLst/>
          </a:prstGeom>
        </p:spPr>
      </p:pic>
      <p:pic>
        <p:nvPicPr>
          <p:cNvPr id="4" name="Picture 3" descr="GitHub - kgretzky/evilginx2: Standalone man-in-the-middle attack framework  used for phishing login credentials along with session cookies, allowing  for the bypass of 2-factor authentication">
            <a:extLst>
              <a:ext uri="{FF2B5EF4-FFF2-40B4-BE49-F238E27FC236}">
                <a16:creationId xmlns:a16="http://schemas.microsoft.com/office/drawing/2014/main" id="{24C30592-5D8A-DAE3-DD56-A56ACA49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288" y="1712225"/>
            <a:ext cx="1453632" cy="7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3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50" cy="470898"/>
          </a:xfrm>
        </p:spPr>
        <p:txBody>
          <a:bodyPr/>
          <a:lstStyle/>
          <a:p>
            <a:r>
              <a:rPr lang="en-US" err="1">
                <a:ea typeface="Tahoma"/>
                <a:cs typeface="Tahoma"/>
              </a:rPr>
              <a:t>Evilginx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2FF7AD3-3D02-4345-3B6C-26AEDC964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323" y="951574"/>
            <a:ext cx="5719557" cy="516326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BF7C40-3C40-A775-5AF0-857FF1AD50B5}"/>
              </a:ext>
            </a:extLst>
          </p:cNvPr>
          <p:cNvSpPr/>
          <p:nvPr/>
        </p:nvSpPr>
        <p:spPr>
          <a:xfrm>
            <a:off x="7397433" y="951283"/>
            <a:ext cx="2926348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Ferdige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templates (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phislets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) for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en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rekke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nettsider</a:t>
            </a:r>
            <a:endParaRPr lang="en-US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05336B-65FB-2B84-A45B-3EEFCCEEB482}"/>
              </a:ext>
            </a:extLst>
          </p:cNvPr>
          <p:cNvSpPr/>
          <p:nvPr/>
        </p:nvSpPr>
        <p:spPr>
          <a:xfrm>
            <a:off x="7397433" y="2058462"/>
            <a:ext cx="2926348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Bruker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Letsencrypt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for å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sette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opp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en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falsk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nettside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med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sertifikat</a:t>
            </a:r>
            <a:endParaRPr lang="en-US" err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A45A359-EA00-75C7-EA40-D3B4853BEC1A}"/>
              </a:ext>
            </a:extLst>
          </p:cNvPr>
          <p:cNvSpPr/>
          <p:nvPr/>
        </p:nvSpPr>
        <p:spPr>
          <a:xfrm>
            <a:off x="7397433" y="3198206"/>
            <a:ext cx="2926348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solidFill>
                  <a:srgbClr val="FFFFFF"/>
                </a:solidFill>
                <a:ea typeface="Tahoma"/>
                <a:cs typeface="Tahoma"/>
              </a:rPr>
              <a:t>Lagrer</a:t>
            </a:r>
            <a:r>
              <a:rPr lang="en-US" b="1" dirty="0">
                <a:solidFill>
                  <a:srgbClr val="FFFFFF"/>
                </a:solidFill>
                <a:ea typeface="Tahoma"/>
                <a:cs typeface="Tahoma"/>
              </a:rPr>
              <a:t> access </a:t>
            </a:r>
            <a:r>
              <a:rPr lang="en-US" b="1" dirty="0" err="1">
                <a:solidFill>
                  <a:srgbClr val="FFFFFF"/>
                </a:solidFill>
                <a:ea typeface="Tahoma"/>
                <a:cs typeface="Tahoma"/>
              </a:rPr>
              <a:t>tokenet</a:t>
            </a:r>
            <a:r>
              <a:rPr lang="en-US" b="1" dirty="0">
                <a:solidFill>
                  <a:srgbClr val="FFFFFF"/>
                </a:solidFill>
                <a:ea typeface="Tahoma"/>
                <a:cs typeface="Tahoma"/>
              </a:rPr>
              <a:t> for </a:t>
            </a:r>
            <a:r>
              <a:rPr lang="en-US" b="1" dirty="0" err="1">
                <a:solidFill>
                  <a:srgbClr val="FFFFFF"/>
                </a:solidFill>
                <a:ea typeface="Tahoma"/>
                <a:cs typeface="Tahoma"/>
              </a:rPr>
              <a:t>brukersesjonen</a:t>
            </a:r>
          </a:p>
        </p:txBody>
      </p:sp>
    </p:spTree>
    <p:extLst>
      <p:ext uri="{BB962C8B-B14F-4D97-AF65-F5344CB8AC3E}">
        <p14:creationId xmlns:p14="http://schemas.microsoft.com/office/powerpoint/2010/main" val="297960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A12382-185E-6262-8497-DFDCE9311E7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0FEC67-F865-F545-E3E5-EC470715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F19E2-12FB-7D4D-18D7-7FF5D08C5E2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Evilginx capture session">
            <a:hlinkClick r:id="" action="ppaction://media"/>
            <a:extLst>
              <a:ext uri="{FF2B5EF4-FFF2-40B4-BE49-F238E27FC236}">
                <a16:creationId xmlns:a16="http://schemas.microsoft.com/office/drawing/2014/main" id="{31137435-164A-F709-8B8C-542EAD3ECC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18" y="98018"/>
            <a:ext cx="12011114" cy="65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59A95B-5C5C-47AD-5C96-795CCB66A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637903"/>
              </p:ext>
            </p:extLst>
          </p:nvPr>
        </p:nvGraphicFramePr>
        <p:xfrm>
          <a:off x="874713" y="1086605"/>
          <a:ext cx="10055298" cy="4861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0410">
                  <a:extLst>
                    <a:ext uri="{9D8B030D-6E8A-4147-A177-3AD203B41FA5}">
                      <a16:colId xmlns:a16="http://schemas.microsoft.com/office/drawing/2014/main" val="2357295412"/>
                    </a:ext>
                  </a:extLst>
                </a:gridCol>
                <a:gridCol w="4854888">
                  <a:extLst>
                    <a:ext uri="{9D8B030D-6E8A-4147-A177-3AD203B41FA5}">
                      <a16:colId xmlns:a16="http://schemas.microsoft.com/office/drawing/2014/main" val="2141564566"/>
                    </a:ext>
                  </a:extLst>
                </a:gridCol>
              </a:tblGrid>
              <a:tr h="36497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Metode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Beskytter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 mot </a:t>
                      </a:r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AiTM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02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Passwordless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phone sign-in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❌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90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kern="1200" noProof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Telefonnr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+ SMS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❌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934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Brukernavn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og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passord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❌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148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(M365)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Microsoft Authentication App + Number matching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❌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87256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FIDO2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✅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78232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err="1"/>
                        <a:t>Sertifikat</a:t>
                      </a:r>
                      <a:r>
                        <a:rPr lang="en-US" sz="1600" dirty="0"/>
                        <a:t> </a:t>
                      </a:r>
                      <a:r>
                        <a:rPr lang="en-US" sz="1600" err="1"/>
                        <a:t>basert</a:t>
                      </a:r>
                      <a:r>
                        <a:rPr lang="en-US" sz="1600" dirty="0"/>
                        <a:t> </a:t>
                      </a:r>
                      <a:r>
                        <a:rPr lang="en-US" sz="1600" err="1"/>
                        <a:t>autentisering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✅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93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chemeClr val="dk1"/>
                          </a:solidFill>
                          <a:latin typeface="Tahoma"/>
                        </a:rPr>
                        <a:t>(M365) </a:t>
                      </a:r>
                      <a:r>
                        <a:rPr lang="en-US" sz="1600" dirty="0"/>
                        <a:t>Conditional Access (Compliant Device)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✅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76604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kern="1200" noProof="0" dirty="0">
                          <a:solidFill>
                            <a:schemeClr val="dk1"/>
                          </a:solidFill>
                          <a:latin typeface="Tahoma"/>
                        </a:rPr>
                        <a:t>(M365) 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Conditional Access Trusted Locations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✅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611039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kern="1200" noProof="0" dirty="0">
                          <a:solidFill>
                            <a:schemeClr val="dk1"/>
                          </a:solidFill>
                          <a:latin typeface="Tahoma"/>
                        </a:rPr>
                        <a:t>(M365)</a:t>
                      </a:r>
                      <a:r>
                        <a:rPr lang="en-US" sz="160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Require device to be marked as Hybrid Azure AD joined device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✅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73714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Global Secure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✅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94962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Identity Protection, Defender for Cloud 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❌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231308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790A3627-3CFC-E8F2-377F-1021C5478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Tahoma"/>
                <a:cs typeface="Tahoma"/>
              </a:rPr>
              <a:t>Tiltak</a:t>
            </a:r>
            <a:r>
              <a:rPr lang="en-US">
                <a:ea typeface="Tahoma"/>
                <a:cs typeface="Tahoma"/>
              </a:rPr>
              <a:t> for å </a:t>
            </a:r>
            <a:r>
              <a:rPr lang="en-US" err="1">
                <a:ea typeface="Tahoma"/>
                <a:cs typeface="Tahoma"/>
              </a:rPr>
              <a:t>beskytte</a:t>
            </a:r>
            <a:r>
              <a:rPr lang="en-US">
                <a:ea typeface="Tahoma"/>
                <a:cs typeface="Tahoma"/>
              </a:rPr>
              <a:t> seg mot </a:t>
            </a:r>
            <a:r>
              <a:rPr lang="en-US" err="1">
                <a:ea typeface="Tahoma"/>
                <a:cs typeface="Tahoma"/>
              </a:rPr>
              <a:t>AiTM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05016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Tahoma"/>
                <a:cs typeface="Tahoma"/>
              </a:rPr>
              <a:t>Hverdagen</a:t>
            </a:r>
            <a:r>
              <a:rPr lang="en-US">
                <a:ea typeface="Tahoma"/>
                <a:cs typeface="Tahoma"/>
              </a:rPr>
              <a:t> for de </a:t>
            </a:r>
            <a:r>
              <a:rPr lang="en-US" err="1">
                <a:ea typeface="Tahoma"/>
                <a:cs typeface="Tahoma"/>
              </a:rPr>
              <a:t>fleste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D9C91C-E3DF-478C-BCB1-BFFF7E884E7D}"/>
              </a:ext>
            </a:extLst>
          </p:cNvPr>
          <p:cNvSpPr/>
          <p:nvPr/>
        </p:nvSpPr>
        <p:spPr bwMode="auto">
          <a:xfrm>
            <a:off x="4756972" y="1336673"/>
            <a:ext cx="1942658" cy="55922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Spans on-premises &amp; Azure environments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1F2009F-32F8-4AD1-B83B-0014FD322651}"/>
              </a:ext>
            </a:extLst>
          </p:cNvPr>
          <p:cNvSpPr/>
          <p:nvPr/>
        </p:nvSpPr>
        <p:spPr bwMode="auto">
          <a:xfrm>
            <a:off x="2816684" y="5261701"/>
            <a:ext cx="8634087" cy="1161335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127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7" name="!! Devices line">
            <a:extLst>
              <a:ext uri="{FF2B5EF4-FFF2-40B4-BE49-F238E27FC236}">
                <a16:creationId xmlns:a16="http://schemas.microsoft.com/office/drawing/2014/main" id="{F03A22E4-55F5-4B2F-9E05-AE7B226FC30D}"/>
              </a:ext>
            </a:extLst>
          </p:cNvPr>
          <p:cNvCxnSpPr>
            <a:cxnSpLocks/>
          </p:cNvCxnSpPr>
          <p:nvPr/>
        </p:nvCxnSpPr>
        <p:spPr>
          <a:xfrm>
            <a:off x="3394649" y="2420246"/>
            <a:ext cx="2006483" cy="0"/>
          </a:xfrm>
          <a:prstGeom prst="line">
            <a:avLst/>
          </a:prstGeom>
          <a:solidFill>
            <a:srgbClr val="FFFFFF">
              <a:lumMod val="95000"/>
            </a:srgbClr>
          </a:solidFill>
          <a:ln w="19050" cap="flat" cmpd="sng" algn="ctr">
            <a:solidFill>
              <a:srgbClr val="505050"/>
            </a:solidFill>
            <a:prstDash val="solid"/>
          </a:ln>
          <a:effectLst/>
        </p:spPr>
      </p:cxnSp>
      <p:cxnSp>
        <p:nvCxnSpPr>
          <p:cNvPr id="8" name="!! Cloud line">
            <a:extLst>
              <a:ext uri="{FF2B5EF4-FFF2-40B4-BE49-F238E27FC236}">
                <a16:creationId xmlns:a16="http://schemas.microsoft.com/office/drawing/2014/main" id="{E3CA0FB9-0B43-42DF-9E6C-13DE17A87755}"/>
              </a:ext>
            </a:extLst>
          </p:cNvPr>
          <p:cNvCxnSpPr>
            <a:cxnSpLocks/>
          </p:cNvCxnSpPr>
          <p:nvPr/>
        </p:nvCxnSpPr>
        <p:spPr>
          <a:xfrm>
            <a:off x="5802275" y="2624669"/>
            <a:ext cx="0" cy="3431159"/>
          </a:xfrm>
          <a:prstGeom prst="line">
            <a:avLst/>
          </a:prstGeom>
          <a:noFill/>
          <a:ln w="1905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C86D28-ECFA-4301-ADB4-A9CDAC65E078}"/>
              </a:ext>
            </a:extLst>
          </p:cNvPr>
          <p:cNvCxnSpPr>
            <a:cxnSpLocks/>
          </p:cNvCxnSpPr>
          <p:nvPr/>
        </p:nvCxnSpPr>
        <p:spPr>
          <a:xfrm>
            <a:off x="5785629" y="1801780"/>
            <a:ext cx="0" cy="409419"/>
          </a:xfrm>
          <a:prstGeom prst="line">
            <a:avLst/>
          </a:prstGeom>
          <a:noFill/>
          <a:ln w="1905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5D09A4-F23E-4695-87A3-3267FCB20250}"/>
              </a:ext>
            </a:extLst>
          </p:cNvPr>
          <p:cNvCxnSpPr>
            <a:cxnSpLocks/>
          </p:cNvCxnSpPr>
          <p:nvPr/>
        </p:nvCxnSpPr>
        <p:spPr>
          <a:xfrm>
            <a:off x="5153364" y="6109773"/>
            <a:ext cx="5916787" cy="14377"/>
          </a:xfrm>
          <a:prstGeom prst="line">
            <a:avLst/>
          </a:prstGeom>
          <a:solidFill>
            <a:srgbClr val="FFFFFF">
              <a:lumMod val="95000"/>
            </a:srgbClr>
          </a:solidFill>
          <a:ln w="19050" cap="flat" cmpd="sng" algn="ctr">
            <a:solidFill>
              <a:srgbClr val="505050"/>
            </a:solidFill>
            <a:prstDash val="soli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976314-E6E6-447A-A3AF-43F4E04DAFEC}"/>
              </a:ext>
            </a:extLst>
          </p:cNvPr>
          <p:cNvCxnSpPr>
            <a:cxnSpLocks/>
          </p:cNvCxnSpPr>
          <p:nvPr/>
        </p:nvCxnSpPr>
        <p:spPr>
          <a:xfrm>
            <a:off x="7616162" y="6036433"/>
            <a:ext cx="0" cy="85117"/>
          </a:xfrm>
          <a:prstGeom prst="line">
            <a:avLst/>
          </a:prstGeom>
          <a:noFill/>
          <a:ln w="19050" cap="sq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E1AF56-921A-43E0-A15A-9893E28C82DB}"/>
              </a:ext>
            </a:extLst>
          </p:cNvPr>
          <p:cNvCxnSpPr>
            <a:cxnSpLocks/>
          </p:cNvCxnSpPr>
          <p:nvPr/>
        </p:nvCxnSpPr>
        <p:spPr>
          <a:xfrm>
            <a:off x="6274266" y="6024054"/>
            <a:ext cx="0" cy="85117"/>
          </a:xfrm>
          <a:prstGeom prst="line">
            <a:avLst/>
          </a:prstGeom>
          <a:noFill/>
          <a:ln w="19050" cap="sq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4A5AD61-35CB-4391-9B68-5452644C5743}"/>
              </a:ext>
            </a:extLst>
          </p:cNvPr>
          <p:cNvCxnSpPr>
            <a:cxnSpLocks/>
          </p:cNvCxnSpPr>
          <p:nvPr/>
        </p:nvCxnSpPr>
        <p:spPr>
          <a:xfrm>
            <a:off x="6902112" y="6029850"/>
            <a:ext cx="0" cy="85117"/>
          </a:xfrm>
          <a:prstGeom prst="line">
            <a:avLst/>
          </a:prstGeom>
          <a:noFill/>
          <a:ln w="19050" cap="sq">
            <a:solidFill>
              <a:srgbClr val="50505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pic>
        <p:nvPicPr>
          <p:cNvPr id="15" name="Graphic 188">
            <a:extLst>
              <a:ext uri="{FF2B5EF4-FFF2-40B4-BE49-F238E27FC236}">
                <a16:creationId xmlns:a16="http://schemas.microsoft.com/office/drawing/2014/main" id="{9CBB96AE-B4E9-43E2-B7A2-3FED30769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5297" y="6055828"/>
            <a:ext cx="373956" cy="10198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2D8951F-6559-440C-8B5E-2D6DFD1442BD}"/>
              </a:ext>
            </a:extLst>
          </p:cNvPr>
          <p:cNvGrpSpPr/>
          <p:nvPr/>
        </p:nvGrpSpPr>
        <p:grpSpPr>
          <a:xfrm>
            <a:off x="6154068" y="5701971"/>
            <a:ext cx="370339" cy="327772"/>
            <a:chOff x="6154055" y="5701971"/>
            <a:chExt cx="439858" cy="389301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6A43FE35-917D-48F7-9876-E01EEA810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rgbClr val="0078D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/>
            <a:stretch/>
          </p:blipFill>
          <p:spPr>
            <a:xfrm>
              <a:off x="6339195" y="5745021"/>
              <a:ext cx="216369" cy="164753"/>
            </a:xfrm>
            <a:prstGeom prst="rect">
              <a:avLst/>
            </a:prstGeom>
          </p:spPr>
        </p:pic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97EF05FF-D9D3-48C1-97C4-8ABBABA4E342}"/>
                </a:ext>
              </a:extLst>
            </p:cNvPr>
            <p:cNvGrpSpPr/>
            <p:nvPr/>
          </p:nvGrpSpPr>
          <p:grpSpPr>
            <a:xfrm>
              <a:off x="6154055" y="5701971"/>
              <a:ext cx="439858" cy="389301"/>
              <a:chOff x="6154055" y="5701971"/>
              <a:chExt cx="439858" cy="389301"/>
            </a:xfrm>
          </p:grpSpPr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0045D976-26FD-422D-BDA2-78F2D489D36B}"/>
                  </a:ext>
                </a:extLst>
              </p:cNvPr>
              <p:cNvGrpSpPr/>
              <p:nvPr/>
            </p:nvGrpSpPr>
            <p:grpSpPr>
              <a:xfrm>
                <a:off x="6154055" y="5701971"/>
                <a:ext cx="182560" cy="348911"/>
                <a:chOff x="6154055" y="5701971"/>
                <a:chExt cx="196678" cy="375893"/>
              </a:xfrm>
            </p:grpSpPr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1AF82193-4BD7-4813-85EC-43FB76119BC8}"/>
                    </a:ext>
                  </a:extLst>
                </p:cNvPr>
                <p:cNvSpPr/>
                <p:nvPr/>
              </p:nvSpPr>
              <p:spPr bwMode="auto">
                <a:xfrm>
                  <a:off x="6155948" y="5701971"/>
                  <a:ext cx="194785" cy="375893"/>
                </a:xfrm>
                <a:prstGeom prst="rect">
                  <a:avLst/>
                </a:prstGeom>
                <a:solidFill>
                  <a:srgbClr val="505050">
                    <a:lumMod val="20000"/>
                    <a:lumOff val="8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6" name="server">
                  <a:extLst>
                    <a:ext uri="{FF2B5EF4-FFF2-40B4-BE49-F238E27FC236}">
                      <a16:creationId xmlns:a16="http://schemas.microsoft.com/office/drawing/2014/main" id="{3F3CCDBC-C224-4562-A8D5-35A10A1E6F4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154055" y="5710892"/>
                  <a:ext cx="192569" cy="365760"/>
                </a:xfrm>
                <a:custGeom>
                  <a:avLst/>
                  <a:gdLst>
                    <a:gd name="T0" fmla="*/ 318 w 318"/>
                    <a:gd name="T1" fmla="*/ 283 h 604"/>
                    <a:gd name="T2" fmla="*/ 318 w 318"/>
                    <a:gd name="T3" fmla="*/ 604 h 604"/>
                    <a:gd name="T4" fmla="*/ 0 w 318"/>
                    <a:gd name="T5" fmla="*/ 604 h 604"/>
                    <a:gd name="T6" fmla="*/ 0 w 318"/>
                    <a:gd name="T7" fmla="*/ 0 h 604"/>
                    <a:gd name="T8" fmla="*/ 318 w 318"/>
                    <a:gd name="T9" fmla="*/ 0 h 604"/>
                    <a:gd name="T10" fmla="*/ 318 w 318"/>
                    <a:gd name="T11" fmla="*/ 283 h 604"/>
                    <a:gd name="T12" fmla="*/ 67 w 318"/>
                    <a:gd name="T13" fmla="*/ 97 h 604"/>
                    <a:gd name="T14" fmla="*/ 249 w 318"/>
                    <a:gd name="T15" fmla="*/ 97 h 604"/>
                    <a:gd name="T16" fmla="*/ 67 w 318"/>
                    <a:gd name="T17" fmla="*/ 414 h 604"/>
                    <a:gd name="T18" fmla="*/ 249 w 318"/>
                    <a:gd name="T19" fmla="*/ 414 h 604"/>
                    <a:gd name="T20" fmla="*/ 67 w 318"/>
                    <a:gd name="T21" fmla="*/ 504 h 604"/>
                    <a:gd name="T22" fmla="*/ 249 w 318"/>
                    <a:gd name="T23" fmla="*/ 504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18" h="604">
                      <a:moveTo>
                        <a:pt x="318" y="283"/>
                      </a:moveTo>
                      <a:lnTo>
                        <a:pt x="318" y="604"/>
                      </a:lnTo>
                      <a:lnTo>
                        <a:pt x="0" y="604"/>
                      </a:lnTo>
                      <a:lnTo>
                        <a:pt x="0" y="0"/>
                      </a:lnTo>
                      <a:lnTo>
                        <a:pt x="318" y="0"/>
                      </a:lnTo>
                      <a:lnTo>
                        <a:pt x="318" y="283"/>
                      </a:lnTo>
                      <a:moveTo>
                        <a:pt x="67" y="97"/>
                      </a:moveTo>
                      <a:lnTo>
                        <a:pt x="249" y="97"/>
                      </a:lnTo>
                      <a:moveTo>
                        <a:pt x="67" y="414"/>
                      </a:moveTo>
                      <a:lnTo>
                        <a:pt x="249" y="414"/>
                      </a:lnTo>
                      <a:moveTo>
                        <a:pt x="67" y="504"/>
                      </a:moveTo>
                      <a:lnTo>
                        <a:pt x="249" y="504"/>
                      </a:lnTo>
                    </a:path>
                  </a:pathLst>
                </a:custGeom>
                <a:noFill/>
                <a:ln w="14224" cap="sq">
                  <a:solidFill>
                    <a:srgbClr val="505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BEFF7E5-3B64-4280-A568-B38EE07F8E16}"/>
                  </a:ext>
                </a:extLst>
              </p:cNvPr>
              <p:cNvSpPr/>
              <p:nvPr/>
            </p:nvSpPr>
            <p:spPr bwMode="auto">
              <a:xfrm>
                <a:off x="6240741" y="5868145"/>
                <a:ext cx="223127" cy="22312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4F600553-B4A9-4BF5-ABBF-7309F87A3B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83295"/>
              <a:stretch/>
            </p:blipFill>
            <p:spPr>
              <a:xfrm>
                <a:off x="6436607" y="5909609"/>
                <a:ext cx="157306" cy="137160"/>
              </a:xfrm>
              <a:prstGeom prst="rect">
                <a:avLst/>
              </a:prstGeom>
            </p:spPr>
          </p:pic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3CDE497D-1873-48C5-8B2A-8B023E7653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78690" y="5912508"/>
                <a:ext cx="135502" cy="134064"/>
              </a:xfrm>
              <a:custGeom>
                <a:avLst/>
                <a:gdLst>
                  <a:gd name="T0" fmla="*/ 88 w 1374"/>
                  <a:gd name="T1" fmla="*/ 1258 h 1620"/>
                  <a:gd name="T2" fmla="*/ 40 w 1374"/>
                  <a:gd name="T3" fmla="*/ 1324 h 1620"/>
                  <a:gd name="T4" fmla="*/ 42 w 1374"/>
                  <a:gd name="T5" fmla="*/ 1484 h 1620"/>
                  <a:gd name="T6" fmla="*/ 386 w 1374"/>
                  <a:gd name="T7" fmla="*/ 1572 h 1620"/>
                  <a:gd name="T8" fmla="*/ 494 w 1374"/>
                  <a:gd name="T9" fmla="*/ 1488 h 1620"/>
                  <a:gd name="T10" fmla="*/ 266 w 1374"/>
                  <a:gd name="T11" fmla="*/ 1124 h 1620"/>
                  <a:gd name="T12" fmla="*/ 190 w 1374"/>
                  <a:gd name="T13" fmla="*/ 1036 h 1620"/>
                  <a:gd name="T14" fmla="*/ 364 w 1374"/>
                  <a:gd name="T15" fmla="*/ 682 h 1620"/>
                  <a:gd name="T16" fmla="*/ 452 w 1374"/>
                  <a:gd name="T17" fmla="*/ 438 h 1620"/>
                  <a:gd name="T18" fmla="*/ 478 w 1374"/>
                  <a:gd name="T19" fmla="*/ 92 h 1620"/>
                  <a:gd name="T20" fmla="*/ 656 w 1374"/>
                  <a:gd name="T21" fmla="*/ 0 h 1620"/>
                  <a:gd name="T22" fmla="*/ 922 w 1374"/>
                  <a:gd name="T23" fmla="*/ 168 h 1620"/>
                  <a:gd name="T24" fmla="*/ 978 w 1374"/>
                  <a:gd name="T25" fmla="*/ 502 h 1620"/>
                  <a:gd name="T26" fmla="*/ 1140 w 1374"/>
                  <a:gd name="T27" fmla="*/ 750 h 1620"/>
                  <a:gd name="T28" fmla="*/ 1224 w 1374"/>
                  <a:gd name="T29" fmla="*/ 1120 h 1620"/>
                  <a:gd name="T30" fmla="*/ 1078 w 1374"/>
                  <a:gd name="T31" fmla="*/ 1242 h 1620"/>
                  <a:gd name="T32" fmla="*/ 988 w 1374"/>
                  <a:gd name="T33" fmla="*/ 1172 h 1620"/>
                  <a:gd name="T34" fmla="*/ 932 w 1374"/>
                  <a:gd name="T35" fmla="*/ 1222 h 1620"/>
                  <a:gd name="T36" fmla="*/ 952 w 1374"/>
                  <a:gd name="T37" fmla="*/ 1542 h 1620"/>
                  <a:gd name="T38" fmla="*/ 1068 w 1374"/>
                  <a:gd name="T39" fmla="*/ 1560 h 1620"/>
                  <a:gd name="T40" fmla="*/ 1292 w 1374"/>
                  <a:gd name="T41" fmla="*/ 1434 h 1620"/>
                  <a:gd name="T42" fmla="*/ 1236 w 1374"/>
                  <a:gd name="T43" fmla="*/ 1276 h 1620"/>
                  <a:gd name="T44" fmla="*/ 1326 w 1374"/>
                  <a:gd name="T45" fmla="*/ 1330 h 1620"/>
                  <a:gd name="T46" fmla="*/ 1330 w 1374"/>
                  <a:gd name="T47" fmla="*/ 1438 h 1620"/>
                  <a:gd name="T48" fmla="*/ 1048 w 1374"/>
                  <a:gd name="T49" fmla="*/ 1614 h 1620"/>
                  <a:gd name="T50" fmla="*/ 900 w 1374"/>
                  <a:gd name="T51" fmla="*/ 1570 h 1620"/>
                  <a:gd name="T52" fmla="*/ 578 w 1374"/>
                  <a:gd name="T53" fmla="*/ 1546 h 1620"/>
                  <a:gd name="T54" fmla="*/ 356 w 1374"/>
                  <a:gd name="T55" fmla="*/ 1606 h 1620"/>
                  <a:gd name="T56" fmla="*/ 0 w 1374"/>
                  <a:gd name="T57" fmla="*/ 1464 h 1620"/>
                  <a:gd name="T58" fmla="*/ 14 w 1374"/>
                  <a:gd name="T59" fmla="*/ 1256 h 1620"/>
                  <a:gd name="T60" fmla="*/ 166 w 1374"/>
                  <a:gd name="T61" fmla="*/ 1186 h 1620"/>
                  <a:gd name="T62" fmla="*/ 438 w 1374"/>
                  <a:gd name="T63" fmla="*/ 716 h 1620"/>
                  <a:gd name="T64" fmla="*/ 358 w 1374"/>
                  <a:gd name="T65" fmla="*/ 934 h 1620"/>
                  <a:gd name="T66" fmla="*/ 288 w 1374"/>
                  <a:gd name="T67" fmla="*/ 1036 h 1620"/>
                  <a:gd name="T68" fmla="*/ 326 w 1374"/>
                  <a:gd name="T69" fmla="*/ 1124 h 1620"/>
                  <a:gd name="T70" fmla="*/ 520 w 1374"/>
                  <a:gd name="T71" fmla="*/ 1354 h 1620"/>
                  <a:gd name="T72" fmla="*/ 524 w 1374"/>
                  <a:gd name="T73" fmla="*/ 1412 h 1620"/>
                  <a:gd name="T74" fmla="*/ 790 w 1374"/>
                  <a:gd name="T75" fmla="*/ 1418 h 1620"/>
                  <a:gd name="T76" fmla="*/ 892 w 1374"/>
                  <a:gd name="T77" fmla="*/ 1424 h 1620"/>
                  <a:gd name="T78" fmla="*/ 914 w 1374"/>
                  <a:gd name="T79" fmla="*/ 1402 h 1620"/>
                  <a:gd name="T80" fmla="*/ 948 w 1374"/>
                  <a:gd name="T81" fmla="*/ 1130 h 1620"/>
                  <a:gd name="T82" fmla="*/ 976 w 1374"/>
                  <a:gd name="T83" fmla="*/ 930 h 1620"/>
                  <a:gd name="T84" fmla="*/ 842 w 1374"/>
                  <a:gd name="T85" fmla="*/ 588 h 1620"/>
                  <a:gd name="T86" fmla="*/ 820 w 1374"/>
                  <a:gd name="T87" fmla="*/ 438 h 1620"/>
                  <a:gd name="T88" fmla="*/ 700 w 1374"/>
                  <a:gd name="T89" fmla="*/ 370 h 1620"/>
                  <a:gd name="T90" fmla="*/ 744 w 1374"/>
                  <a:gd name="T91" fmla="*/ 288 h 1620"/>
                  <a:gd name="T92" fmla="*/ 802 w 1374"/>
                  <a:gd name="T93" fmla="*/ 390 h 1620"/>
                  <a:gd name="T94" fmla="*/ 786 w 1374"/>
                  <a:gd name="T95" fmla="*/ 246 h 1620"/>
                  <a:gd name="T96" fmla="*/ 674 w 1374"/>
                  <a:gd name="T97" fmla="*/ 302 h 1620"/>
                  <a:gd name="T98" fmla="*/ 538 w 1374"/>
                  <a:gd name="T99" fmla="*/ 246 h 1620"/>
                  <a:gd name="T100" fmla="*/ 494 w 1374"/>
                  <a:gd name="T101" fmla="*/ 368 h 1620"/>
                  <a:gd name="T102" fmla="*/ 508 w 1374"/>
                  <a:gd name="T103" fmla="*/ 344 h 1620"/>
                  <a:gd name="T104" fmla="*/ 558 w 1374"/>
                  <a:gd name="T105" fmla="*/ 304 h 1620"/>
                  <a:gd name="T106" fmla="*/ 510 w 1374"/>
                  <a:gd name="T107" fmla="*/ 418 h 1620"/>
                  <a:gd name="T108" fmla="*/ 576 w 1374"/>
                  <a:gd name="T109" fmla="*/ 514 h 1620"/>
                  <a:gd name="T110" fmla="*/ 792 w 1374"/>
                  <a:gd name="T111" fmla="*/ 466 h 1620"/>
                  <a:gd name="T112" fmla="*/ 570 w 1374"/>
                  <a:gd name="T113" fmla="*/ 560 h 1620"/>
                  <a:gd name="T114" fmla="*/ 762 w 1374"/>
                  <a:gd name="T115" fmla="*/ 514 h 1620"/>
                  <a:gd name="T116" fmla="*/ 568 w 1374"/>
                  <a:gd name="T117" fmla="*/ 618 h 1620"/>
                  <a:gd name="T118" fmla="*/ 1078 w 1374"/>
                  <a:gd name="T119" fmla="*/ 892 h 1620"/>
                  <a:gd name="T120" fmla="*/ 1072 w 1374"/>
                  <a:gd name="T121" fmla="*/ 986 h 1620"/>
                  <a:gd name="T122" fmla="*/ 870 w 1374"/>
                  <a:gd name="T123" fmla="*/ 496 h 1620"/>
                  <a:gd name="T124" fmla="*/ 924 w 1374"/>
                  <a:gd name="T125" fmla="*/ 514 h 1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74" h="1620">
                    <a:moveTo>
                      <a:pt x="174" y="1170"/>
                    </a:moveTo>
                    <a:lnTo>
                      <a:pt x="174" y="1170"/>
                    </a:lnTo>
                    <a:lnTo>
                      <a:pt x="174" y="1188"/>
                    </a:lnTo>
                    <a:lnTo>
                      <a:pt x="172" y="1204"/>
                    </a:lnTo>
                    <a:lnTo>
                      <a:pt x="168" y="1218"/>
                    </a:lnTo>
                    <a:lnTo>
                      <a:pt x="162" y="1230"/>
                    </a:lnTo>
                    <a:lnTo>
                      <a:pt x="154" y="1238"/>
                    </a:lnTo>
                    <a:lnTo>
                      <a:pt x="142" y="1246"/>
                    </a:lnTo>
                    <a:lnTo>
                      <a:pt x="130" y="1252"/>
                    </a:lnTo>
                    <a:lnTo>
                      <a:pt x="114" y="1256"/>
                    </a:lnTo>
                    <a:lnTo>
                      <a:pt x="114" y="1256"/>
                    </a:lnTo>
                    <a:lnTo>
                      <a:pt x="88" y="1258"/>
                    </a:lnTo>
                    <a:lnTo>
                      <a:pt x="64" y="1258"/>
                    </a:lnTo>
                    <a:lnTo>
                      <a:pt x="64" y="1258"/>
                    </a:lnTo>
                    <a:lnTo>
                      <a:pt x="52" y="1260"/>
                    </a:lnTo>
                    <a:lnTo>
                      <a:pt x="42" y="1262"/>
                    </a:lnTo>
                    <a:lnTo>
                      <a:pt x="34" y="1266"/>
                    </a:lnTo>
                    <a:lnTo>
                      <a:pt x="28" y="1272"/>
                    </a:lnTo>
                    <a:lnTo>
                      <a:pt x="26" y="1278"/>
                    </a:lnTo>
                    <a:lnTo>
                      <a:pt x="24" y="1286"/>
                    </a:lnTo>
                    <a:lnTo>
                      <a:pt x="26" y="1294"/>
                    </a:lnTo>
                    <a:lnTo>
                      <a:pt x="30" y="1304"/>
                    </a:lnTo>
                    <a:lnTo>
                      <a:pt x="30" y="1304"/>
                    </a:lnTo>
                    <a:lnTo>
                      <a:pt x="40" y="1324"/>
                    </a:lnTo>
                    <a:lnTo>
                      <a:pt x="46" y="1342"/>
                    </a:lnTo>
                    <a:lnTo>
                      <a:pt x="50" y="1360"/>
                    </a:lnTo>
                    <a:lnTo>
                      <a:pt x="52" y="1378"/>
                    </a:lnTo>
                    <a:lnTo>
                      <a:pt x="52" y="1396"/>
                    </a:lnTo>
                    <a:lnTo>
                      <a:pt x="48" y="1416"/>
                    </a:lnTo>
                    <a:lnTo>
                      <a:pt x="42" y="1434"/>
                    </a:lnTo>
                    <a:lnTo>
                      <a:pt x="32" y="1452"/>
                    </a:lnTo>
                    <a:lnTo>
                      <a:pt x="32" y="1452"/>
                    </a:lnTo>
                    <a:lnTo>
                      <a:pt x="32" y="1456"/>
                    </a:lnTo>
                    <a:lnTo>
                      <a:pt x="32" y="1460"/>
                    </a:lnTo>
                    <a:lnTo>
                      <a:pt x="36" y="1472"/>
                    </a:lnTo>
                    <a:lnTo>
                      <a:pt x="42" y="1484"/>
                    </a:lnTo>
                    <a:lnTo>
                      <a:pt x="50" y="1492"/>
                    </a:lnTo>
                    <a:lnTo>
                      <a:pt x="50" y="1492"/>
                    </a:lnTo>
                    <a:lnTo>
                      <a:pt x="60" y="1498"/>
                    </a:lnTo>
                    <a:lnTo>
                      <a:pt x="72" y="1500"/>
                    </a:lnTo>
                    <a:lnTo>
                      <a:pt x="98" y="1506"/>
                    </a:lnTo>
                    <a:lnTo>
                      <a:pt x="98" y="1506"/>
                    </a:lnTo>
                    <a:lnTo>
                      <a:pt x="216" y="1536"/>
                    </a:lnTo>
                    <a:lnTo>
                      <a:pt x="276" y="1550"/>
                    </a:lnTo>
                    <a:lnTo>
                      <a:pt x="336" y="1564"/>
                    </a:lnTo>
                    <a:lnTo>
                      <a:pt x="336" y="1564"/>
                    </a:lnTo>
                    <a:lnTo>
                      <a:pt x="360" y="1568"/>
                    </a:lnTo>
                    <a:lnTo>
                      <a:pt x="386" y="1572"/>
                    </a:lnTo>
                    <a:lnTo>
                      <a:pt x="412" y="1572"/>
                    </a:lnTo>
                    <a:lnTo>
                      <a:pt x="438" y="1570"/>
                    </a:lnTo>
                    <a:lnTo>
                      <a:pt x="438" y="1570"/>
                    </a:lnTo>
                    <a:lnTo>
                      <a:pt x="452" y="1566"/>
                    </a:lnTo>
                    <a:lnTo>
                      <a:pt x="464" y="1560"/>
                    </a:lnTo>
                    <a:lnTo>
                      <a:pt x="476" y="1552"/>
                    </a:lnTo>
                    <a:lnTo>
                      <a:pt x="484" y="1542"/>
                    </a:lnTo>
                    <a:lnTo>
                      <a:pt x="490" y="1532"/>
                    </a:lnTo>
                    <a:lnTo>
                      <a:pt x="494" y="1518"/>
                    </a:lnTo>
                    <a:lnTo>
                      <a:pt x="494" y="1504"/>
                    </a:lnTo>
                    <a:lnTo>
                      <a:pt x="494" y="1488"/>
                    </a:lnTo>
                    <a:lnTo>
                      <a:pt x="494" y="1488"/>
                    </a:lnTo>
                    <a:lnTo>
                      <a:pt x="490" y="1468"/>
                    </a:lnTo>
                    <a:lnTo>
                      <a:pt x="486" y="1448"/>
                    </a:lnTo>
                    <a:lnTo>
                      <a:pt x="480" y="1430"/>
                    </a:lnTo>
                    <a:lnTo>
                      <a:pt x="472" y="1412"/>
                    </a:lnTo>
                    <a:lnTo>
                      <a:pt x="472" y="1412"/>
                    </a:lnTo>
                    <a:lnTo>
                      <a:pt x="386" y="1284"/>
                    </a:lnTo>
                    <a:lnTo>
                      <a:pt x="344" y="1220"/>
                    </a:lnTo>
                    <a:lnTo>
                      <a:pt x="298" y="1158"/>
                    </a:lnTo>
                    <a:lnTo>
                      <a:pt x="298" y="1158"/>
                    </a:lnTo>
                    <a:lnTo>
                      <a:pt x="290" y="1146"/>
                    </a:lnTo>
                    <a:lnTo>
                      <a:pt x="278" y="1134"/>
                    </a:lnTo>
                    <a:lnTo>
                      <a:pt x="266" y="1124"/>
                    </a:lnTo>
                    <a:lnTo>
                      <a:pt x="254" y="1118"/>
                    </a:lnTo>
                    <a:lnTo>
                      <a:pt x="240" y="1114"/>
                    </a:lnTo>
                    <a:lnTo>
                      <a:pt x="224" y="1112"/>
                    </a:lnTo>
                    <a:lnTo>
                      <a:pt x="208" y="1116"/>
                    </a:lnTo>
                    <a:lnTo>
                      <a:pt x="190" y="1122"/>
                    </a:lnTo>
                    <a:lnTo>
                      <a:pt x="190" y="1122"/>
                    </a:lnTo>
                    <a:lnTo>
                      <a:pt x="186" y="1108"/>
                    </a:lnTo>
                    <a:lnTo>
                      <a:pt x="184" y="1092"/>
                    </a:lnTo>
                    <a:lnTo>
                      <a:pt x="184" y="1078"/>
                    </a:lnTo>
                    <a:lnTo>
                      <a:pt x="184" y="1064"/>
                    </a:lnTo>
                    <a:lnTo>
                      <a:pt x="186" y="1050"/>
                    </a:lnTo>
                    <a:lnTo>
                      <a:pt x="190" y="1036"/>
                    </a:lnTo>
                    <a:lnTo>
                      <a:pt x="200" y="1008"/>
                    </a:lnTo>
                    <a:lnTo>
                      <a:pt x="200" y="1008"/>
                    </a:lnTo>
                    <a:lnTo>
                      <a:pt x="232" y="940"/>
                    </a:lnTo>
                    <a:lnTo>
                      <a:pt x="248" y="906"/>
                    </a:lnTo>
                    <a:lnTo>
                      <a:pt x="262" y="870"/>
                    </a:lnTo>
                    <a:lnTo>
                      <a:pt x="262" y="870"/>
                    </a:lnTo>
                    <a:lnTo>
                      <a:pt x="280" y="820"/>
                    </a:lnTo>
                    <a:lnTo>
                      <a:pt x="304" y="772"/>
                    </a:lnTo>
                    <a:lnTo>
                      <a:pt x="316" y="748"/>
                    </a:lnTo>
                    <a:lnTo>
                      <a:pt x="332" y="726"/>
                    </a:lnTo>
                    <a:lnTo>
                      <a:pt x="348" y="704"/>
                    </a:lnTo>
                    <a:lnTo>
                      <a:pt x="364" y="682"/>
                    </a:lnTo>
                    <a:lnTo>
                      <a:pt x="364" y="682"/>
                    </a:lnTo>
                    <a:lnTo>
                      <a:pt x="378" y="666"/>
                    </a:lnTo>
                    <a:lnTo>
                      <a:pt x="390" y="650"/>
                    </a:lnTo>
                    <a:lnTo>
                      <a:pt x="390" y="650"/>
                    </a:lnTo>
                    <a:lnTo>
                      <a:pt x="406" y="628"/>
                    </a:lnTo>
                    <a:lnTo>
                      <a:pt x="422" y="604"/>
                    </a:lnTo>
                    <a:lnTo>
                      <a:pt x="434" y="578"/>
                    </a:lnTo>
                    <a:lnTo>
                      <a:pt x="444" y="552"/>
                    </a:lnTo>
                    <a:lnTo>
                      <a:pt x="452" y="526"/>
                    </a:lnTo>
                    <a:lnTo>
                      <a:pt x="456" y="498"/>
                    </a:lnTo>
                    <a:lnTo>
                      <a:pt x="456" y="468"/>
                    </a:lnTo>
                    <a:lnTo>
                      <a:pt x="452" y="438"/>
                    </a:lnTo>
                    <a:lnTo>
                      <a:pt x="452" y="438"/>
                    </a:lnTo>
                    <a:lnTo>
                      <a:pt x="448" y="406"/>
                    </a:lnTo>
                    <a:lnTo>
                      <a:pt x="446" y="374"/>
                    </a:lnTo>
                    <a:lnTo>
                      <a:pt x="444" y="310"/>
                    </a:lnTo>
                    <a:lnTo>
                      <a:pt x="446" y="246"/>
                    </a:lnTo>
                    <a:lnTo>
                      <a:pt x="450" y="182"/>
                    </a:lnTo>
                    <a:lnTo>
                      <a:pt x="450" y="182"/>
                    </a:lnTo>
                    <a:lnTo>
                      <a:pt x="452" y="162"/>
                    </a:lnTo>
                    <a:lnTo>
                      <a:pt x="456" y="144"/>
                    </a:lnTo>
                    <a:lnTo>
                      <a:pt x="462" y="124"/>
                    </a:lnTo>
                    <a:lnTo>
                      <a:pt x="470" y="108"/>
                    </a:lnTo>
                    <a:lnTo>
                      <a:pt x="478" y="92"/>
                    </a:lnTo>
                    <a:lnTo>
                      <a:pt x="488" y="76"/>
                    </a:lnTo>
                    <a:lnTo>
                      <a:pt x="500" y="62"/>
                    </a:lnTo>
                    <a:lnTo>
                      <a:pt x="514" y="50"/>
                    </a:lnTo>
                    <a:lnTo>
                      <a:pt x="528" y="40"/>
                    </a:lnTo>
                    <a:lnTo>
                      <a:pt x="544" y="30"/>
                    </a:lnTo>
                    <a:lnTo>
                      <a:pt x="560" y="20"/>
                    </a:lnTo>
                    <a:lnTo>
                      <a:pt x="578" y="14"/>
                    </a:lnTo>
                    <a:lnTo>
                      <a:pt x="596" y="8"/>
                    </a:lnTo>
                    <a:lnTo>
                      <a:pt x="614" y="4"/>
                    </a:lnTo>
                    <a:lnTo>
                      <a:pt x="634" y="2"/>
                    </a:lnTo>
                    <a:lnTo>
                      <a:pt x="656" y="0"/>
                    </a:lnTo>
                    <a:lnTo>
                      <a:pt x="656" y="0"/>
                    </a:lnTo>
                    <a:lnTo>
                      <a:pt x="686" y="2"/>
                    </a:lnTo>
                    <a:lnTo>
                      <a:pt x="718" y="6"/>
                    </a:lnTo>
                    <a:lnTo>
                      <a:pt x="746" y="12"/>
                    </a:lnTo>
                    <a:lnTo>
                      <a:pt x="772" y="20"/>
                    </a:lnTo>
                    <a:lnTo>
                      <a:pt x="798" y="32"/>
                    </a:lnTo>
                    <a:lnTo>
                      <a:pt x="822" y="46"/>
                    </a:lnTo>
                    <a:lnTo>
                      <a:pt x="844" y="60"/>
                    </a:lnTo>
                    <a:lnTo>
                      <a:pt x="864" y="78"/>
                    </a:lnTo>
                    <a:lnTo>
                      <a:pt x="882" y="98"/>
                    </a:lnTo>
                    <a:lnTo>
                      <a:pt x="898" y="120"/>
                    </a:lnTo>
                    <a:lnTo>
                      <a:pt x="910" y="144"/>
                    </a:lnTo>
                    <a:lnTo>
                      <a:pt x="922" y="168"/>
                    </a:lnTo>
                    <a:lnTo>
                      <a:pt x="930" y="196"/>
                    </a:lnTo>
                    <a:lnTo>
                      <a:pt x="938" y="224"/>
                    </a:lnTo>
                    <a:lnTo>
                      <a:pt x="940" y="254"/>
                    </a:lnTo>
                    <a:lnTo>
                      <a:pt x="942" y="286"/>
                    </a:lnTo>
                    <a:lnTo>
                      <a:pt x="942" y="286"/>
                    </a:lnTo>
                    <a:lnTo>
                      <a:pt x="944" y="344"/>
                    </a:lnTo>
                    <a:lnTo>
                      <a:pt x="946" y="370"/>
                    </a:lnTo>
                    <a:lnTo>
                      <a:pt x="950" y="398"/>
                    </a:lnTo>
                    <a:lnTo>
                      <a:pt x="956" y="426"/>
                    </a:lnTo>
                    <a:lnTo>
                      <a:pt x="962" y="452"/>
                    </a:lnTo>
                    <a:lnTo>
                      <a:pt x="968" y="478"/>
                    </a:lnTo>
                    <a:lnTo>
                      <a:pt x="978" y="502"/>
                    </a:lnTo>
                    <a:lnTo>
                      <a:pt x="988" y="528"/>
                    </a:lnTo>
                    <a:lnTo>
                      <a:pt x="998" y="552"/>
                    </a:lnTo>
                    <a:lnTo>
                      <a:pt x="1012" y="576"/>
                    </a:lnTo>
                    <a:lnTo>
                      <a:pt x="1024" y="600"/>
                    </a:lnTo>
                    <a:lnTo>
                      <a:pt x="1040" y="622"/>
                    </a:lnTo>
                    <a:lnTo>
                      <a:pt x="1056" y="646"/>
                    </a:lnTo>
                    <a:lnTo>
                      <a:pt x="1074" y="668"/>
                    </a:lnTo>
                    <a:lnTo>
                      <a:pt x="1094" y="690"/>
                    </a:lnTo>
                    <a:lnTo>
                      <a:pt x="1094" y="690"/>
                    </a:lnTo>
                    <a:lnTo>
                      <a:pt x="1110" y="710"/>
                    </a:lnTo>
                    <a:lnTo>
                      <a:pt x="1126" y="730"/>
                    </a:lnTo>
                    <a:lnTo>
                      <a:pt x="1140" y="750"/>
                    </a:lnTo>
                    <a:lnTo>
                      <a:pt x="1152" y="772"/>
                    </a:lnTo>
                    <a:lnTo>
                      <a:pt x="1176" y="814"/>
                    </a:lnTo>
                    <a:lnTo>
                      <a:pt x="1196" y="860"/>
                    </a:lnTo>
                    <a:lnTo>
                      <a:pt x="1212" y="908"/>
                    </a:lnTo>
                    <a:lnTo>
                      <a:pt x="1224" y="956"/>
                    </a:lnTo>
                    <a:lnTo>
                      <a:pt x="1232" y="1006"/>
                    </a:lnTo>
                    <a:lnTo>
                      <a:pt x="1236" y="1056"/>
                    </a:lnTo>
                    <a:lnTo>
                      <a:pt x="1236" y="1056"/>
                    </a:lnTo>
                    <a:lnTo>
                      <a:pt x="1236" y="1072"/>
                    </a:lnTo>
                    <a:lnTo>
                      <a:pt x="1234" y="1088"/>
                    </a:lnTo>
                    <a:lnTo>
                      <a:pt x="1230" y="1104"/>
                    </a:lnTo>
                    <a:lnTo>
                      <a:pt x="1224" y="1120"/>
                    </a:lnTo>
                    <a:lnTo>
                      <a:pt x="1218" y="1134"/>
                    </a:lnTo>
                    <a:lnTo>
                      <a:pt x="1208" y="1150"/>
                    </a:lnTo>
                    <a:lnTo>
                      <a:pt x="1198" y="1164"/>
                    </a:lnTo>
                    <a:lnTo>
                      <a:pt x="1188" y="1178"/>
                    </a:lnTo>
                    <a:lnTo>
                      <a:pt x="1176" y="1192"/>
                    </a:lnTo>
                    <a:lnTo>
                      <a:pt x="1162" y="1204"/>
                    </a:lnTo>
                    <a:lnTo>
                      <a:pt x="1148" y="1214"/>
                    </a:lnTo>
                    <a:lnTo>
                      <a:pt x="1134" y="1222"/>
                    </a:lnTo>
                    <a:lnTo>
                      <a:pt x="1120" y="1230"/>
                    </a:lnTo>
                    <a:lnTo>
                      <a:pt x="1106" y="1236"/>
                    </a:lnTo>
                    <a:lnTo>
                      <a:pt x="1092" y="1240"/>
                    </a:lnTo>
                    <a:lnTo>
                      <a:pt x="1078" y="1242"/>
                    </a:lnTo>
                    <a:lnTo>
                      <a:pt x="1078" y="1242"/>
                    </a:lnTo>
                    <a:lnTo>
                      <a:pt x="1066" y="1242"/>
                    </a:lnTo>
                    <a:lnTo>
                      <a:pt x="1054" y="1240"/>
                    </a:lnTo>
                    <a:lnTo>
                      <a:pt x="1042" y="1236"/>
                    </a:lnTo>
                    <a:lnTo>
                      <a:pt x="1032" y="1232"/>
                    </a:lnTo>
                    <a:lnTo>
                      <a:pt x="1022" y="1226"/>
                    </a:lnTo>
                    <a:lnTo>
                      <a:pt x="1014" y="1218"/>
                    </a:lnTo>
                    <a:lnTo>
                      <a:pt x="1008" y="1208"/>
                    </a:lnTo>
                    <a:lnTo>
                      <a:pt x="1000" y="1196"/>
                    </a:lnTo>
                    <a:lnTo>
                      <a:pt x="1000" y="1196"/>
                    </a:lnTo>
                    <a:lnTo>
                      <a:pt x="994" y="1184"/>
                    </a:lnTo>
                    <a:lnTo>
                      <a:pt x="988" y="1172"/>
                    </a:lnTo>
                    <a:lnTo>
                      <a:pt x="988" y="1172"/>
                    </a:lnTo>
                    <a:lnTo>
                      <a:pt x="972" y="1158"/>
                    </a:lnTo>
                    <a:lnTo>
                      <a:pt x="964" y="1152"/>
                    </a:lnTo>
                    <a:lnTo>
                      <a:pt x="958" y="1152"/>
                    </a:lnTo>
                    <a:lnTo>
                      <a:pt x="958" y="1152"/>
                    </a:lnTo>
                    <a:lnTo>
                      <a:pt x="950" y="1154"/>
                    </a:lnTo>
                    <a:lnTo>
                      <a:pt x="942" y="1162"/>
                    </a:lnTo>
                    <a:lnTo>
                      <a:pt x="936" y="1170"/>
                    </a:lnTo>
                    <a:lnTo>
                      <a:pt x="934" y="1180"/>
                    </a:lnTo>
                    <a:lnTo>
                      <a:pt x="934" y="1180"/>
                    </a:lnTo>
                    <a:lnTo>
                      <a:pt x="932" y="1200"/>
                    </a:lnTo>
                    <a:lnTo>
                      <a:pt x="932" y="1222"/>
                    </a:lnTo>
                    <a:lnTo>
                      <a:pt x="932" y="1266"/>
                    </a:lnTo>
                    <a:lnTo>
                      <a:pt x="932" y="1266"/>
                    </a:lnTo>
                    <a:lnTo>
                      <a:pt x="940" y="1432"/>
                    </a:lnTo>
                    <a:lnTo>
                      <a:pt x="940" y="1432"/>
                    </a:lnTo>
                    <a:lnTo>
                      <a:pt x="938" y="1456"/>
                    </a:lnTo>
                    <a:lnTo>
                      <a:pt x="936" y="1480"/>
                    </a:lnTo>
                    <a:lnTo>
                      <a:pt x="936" y="1480"/>
                    </a:lnTo>
                    <a:lnTo>
                      <a:pt x="936" y="1494"/>
                    </a:lnTo>
                    <a:lnTo>
                      <a:pt x="938" y="1508"/>
                    </a:lnTo>
                    <a:lnTo>
                      <a:pt x="942" y="1520"/>
                    </a:lnTo>
                    <a:lnTo>
                      <a:pt x="946" y="1532"/>
                    </a:lnTo>
                    <a:lnTo>
                      <a:pt x="952" y="1542"/>
                    </a:lnTo>
                    <a:lnTo>
                      <a:pt x="960" y="1550"/>
                    </a:lnTo>
                    <a:lnTo>
                      <a:pt x="966" y="1558"/>
                    </a:lnTo>
                    <a:lnTo>
                      <a:pt x="976" y="1564"/>
                    </a:lnTo>
                    <a:lnTo>
                      <a:pt x="986" y="1570"/>
                    </a:lnTo>
                    <a:lnTo>
                      <a:pt x="996" y="1572"/>
                    </a:lnTo>
                    <a:lnTo>
                      <a:pt x="1006" y="1574"/>
                    </a:lnTo>
                    <a:lnTo>
                      <a:pt x="1018" y="1574"/>
                    </a:lnTo>
                    <a:lnTo>
                      <a:pt x="1030" y="1574"/>
                    </a:lnTo>
                    <a:lnTo>
                      <a:pt x="1042" y="1570"/>
                    </a:lnTo>
                    <a:lnTo>
                      <a:pt x="1056" y="1566"/>
                    </a:lnTo>
                    <a:lnTo>
                      <a:pt x="1068" y="1560"/>
                    </a:lnTo>
                    <a:lnTo>
                      <a:pt x="1068" y="1560"/>
                    </a:lnTo>
                    <a:lnTo>
                      <a:pt x="1082" y="1552"/>
                    </a:lnTo>
                    <a:lnTo>
                      <a:pt x="1092" y="1544"/>
                    </a:lnTo>
                    <a:lnTo>
                      <a:pt x="1092" y="1544"/>
                    </a:lnTo>
                    <a:lnTo>
                      <a:pt x="1114" y="1526"/>
                    </a:lnTo>
                    <a:lnTo>
                      <a:pt x="1136" y="1510"/>
                    </a:lnTo>
                    <a:lnTo>
                      <a:pt x="1158" y="1496"/>
                    </a:lnTo>
                    <a:lnTo>
                      <a:pt x="1182" y="1482"/>
                    </a:lnTo>
                    <a:lnTo>
                      <a:pt x="1206" y="1470"/>
                    </a:lnTo>
                    <a:lnTo>
                      <a:pt x="1232" y="1458"/>
                    </a:lnTo>
                    <a:lnTo>
                      <a:pt x="1282" y="1438"/>
                    </a:lnTo>
                    <a:lnTo>
                      <a:pt x="1282" y="1438"/>
                    </a:lnTo>
                    <a:lnTo>
                      <a:pt x="1292" y="1434"/>
                    </a:lnTo>
                    <a:lnTo>
                      <a:pt x="1302" y="1428"/>
                    </a:lnTo>
                    <a:lnTo>
                      <a:pt x="1320" y="1416"/>
                    </a:lnTo>
                    <a:lnTo>
                      <a:pt x="1354" y="1386"/>
                    </a:lnTo>
                    <a:lnTo>
                      <a:pt x="1354" y="1386"/>
                    </a:lnTo>
                    <a:lnTo>
                      <a:pt x="1320" y="1360"/>
                    </a:lnTo>
                    <a:lnTo>
                      <a:pt x="1304" y="1348"/>
                    </a:lnTo>
                    <a:lnTo>
                      <a:pt x="1286" y="1336"/>
                    </a:lnTo>
                    <a:lnTo>
                      <a:pt x="1286" y="1336"/>
                    </a:lnTo>
                    <a:lnTo>
                      <a:pt x="1270" y="1326"/>
                    </a:lnTo>
                    <a:lnTo>
                      <a:pt x="1254" y="1312"/>
                    </a:lnTo>
                    <a:lnTo>
                      <a:pt x="1244" y="1296"/>
                    </a:lnTo>
                    <a:lnTo>
                      <a:pt x="1236" y="1276"/>
                    </a:lnTo>
                    <a:lnTo>
                      <a:pt x="1232" y="1256"/>
                    </a:lnTo>
                    <a:lnTo>
                      <a:pt x="1230" y="1232"/>
                    </a:lnTo>
                    <a:lnTo>
                      <a:pt x="1234" y="1208"/>
                    </a:lnTo>
                    <a:lnTo>
                      <a:pt x="1242" y="1182"/>
                    </a:lnTo>
                    <a:lnTo>
                      <a:pt x="1242" y="1182"/>
                    </a:lnTo>
                    <a:lnTo>
                      <a:pt x="1244" y="1210"/>
                    </a:lnTo>
                    <a:lnTo>
                      <a:pt x="1252" y="1236"/>
                    </a:lnTo>
                    <a:lnTo>
                      <a:pt x="1260" y="1260"/>
                    </a:lnTo>
                    <a:lnTo>
                      <a:pt x="1274" y="1280"/>
                    </a:lnTo>
                    <a:lnTo>
                      <a:pt x="1288" y="1298"/>
                    </a:lnTo>
                    <a:lnTo>
                      <a:pt x="1306" y="1316"/>
                    </a:lnTo>
                    <a:lnTo>
                      <a:pt x="1326" y="1330"/>
                    </a:lnTo>
                    <a:lnTo>
                      <a:pt x="1348" y="1344"/>
                    </a:lnTo>
                    <a:lnTo>
                      <a:pt x="1348" y="1344"/>
                    </a:lnTo>
                    <a:lnTo>
                      <a:pt x="1360" y="1352"/>
                    </a:lnTo>
                    <a:lnTo>
                      <a:pt x="1368" y="1360"/>
                    </a:lnTo>
                    <a:lnTo>
                      <a:pt x="1374" y="1370"/>
                    </a:lnTo>
                    <a:lnTo>
                      <a:pt x="1374" y="1382"/>
                    </a:lnTo>
                    <a:lnTo>
                      <a:pt x="1374" y="1392"/>
                    </a:lnTo>
                    <a:lnTo>
                      <a:pt x="1368" y="1404"/>
                    </a:lnTo>
                    <a:lnTo>
                      <a:pt x="1360" y="1414"/>
                    </a:lnTo>
                    <a:lnTo>
                      <a:pt x="1350" y="1424"/>
                    </a:lnTo>
                    <a:lnTo>
                      <a:pt x="1350" y="1424"/>
                    </a:lnTo>
                    <a:lnTo>
                      <a:pt x="1330" y="1438"/>
                    </a:lnTo>
                    <a:lnTo>
                      <a:pt x="1310" y="1450"/>
                    </a:lnTo>
                    <a:lnTo>
                      <a:pt x="1288" y="1462"/>
                    </a:lnTo>
                    <a:lnTo>
                      <a:pt x="1268" y="1474"/>
                    </a:lnTo>
                    <a:lnTo>
                      <a:pt x="1268" y="1474"/>
                    </a:lnTo>
                    <a:lnTo>
                      <a:pt x="1182" y="1528"/>
                    </a:lnTo>
                    <a:lnTo>
                      <a:pt x="1140" y="1558"/>
                    </a:lnTo>
                    <a:lnTo>
                      <a:pt x="1100" y="1588"/>
                    </a:lnTo>
                    <a:lnTo>
                      <a:pt x="1100" y="1588"/>
                    </a:lnTo>
                    <a:lnTo>
                      <a:pt x="1088" y="1596"/>
                    </a:lnTo>
                    <a:lnTo>
                      <a:pt x="1074" y="1602"/>
                    </a:lnTo>
                    <a:lnTo>
                      <a:pt x="1062" y="1608"/>
                    </a:lnTo>
                    <a:lnTo>
                      <a:pt x="1048" y="1614"/>
                    </a:lnTo>
                    <a:lnTo>
                      <a:pt x="1036" y="1616"/>
                    </a:lnTo>
                    <a:lnTo>
                      <a:pt x="1022" y="1618"/>
                    </a:lnTo>
                    <a:lnTo>
                      <a:pt x="1008" y="1620"/>
                    </a:lnTo>
                    <a:lnTo>
                      <a:pt x="996" y="1618"/>
                    </a:lnTo>
                    <a:lnTo>
                      <a:pt x="982" y="1616"/>
                    </a:lnTo>
                    <a:lnTo>
                      <a:pt x="968" y="1614"/>
                    </a:lnTo>
                    <a:lnTo>
                      <a:pt x="956" y="1610"/>
                    </a:lnTo>
                    <a:lnTo>
                      <a:pt x="944" y="1604"/>
                    </a:lnTo>
                    <a:lnTo>
                      <a:pt x="932" y="1598"/>
                    </a:lnTo>
                    <a:lnTo>
                      <a:pt x="920" y="1590"/>
                    </a:lnTo>
                    <a:lnTo>
                      <a:pt x="910" y="1580"/>
                    </a:lnTo>
                    <a:lnTo>
                      <a:pt x="900" y="1570"/>
                    </a:lnTo>
                    <a:lnTo>
                      <a:pt x="900" y="1570"/>
                    </a:lnTo>
                    <a:lnTo>
                      <a:pt x="888" y="1558"/>
                    </a:lnTo>
                    <a:lnTo>
                      <a:pt x="872" y="1548"/>
                    </a:lnTo>
                    <a:lnTo>
                      <a:pt x="854" y="1540"/>
                    </a:lnTo>
                    <a:lnTo>
                      <a:pt x="838" y="1538"/>
                    </a:lnTo>
                    <a:lnTo>
                      <a:pt x="838" y="1538"/>
                    </a:lnTo>
                    <a:lnTo>
                      <a:pt x="780" y="1536"/>
                    </a:lnTo>
                    <a:lnTo>
                      <a:pt x="724" y="1534"/>
                    </a:lnTo>
                    <a:lnTo>
                      <a:pt x="666" y="1536"/>
                    </a:lnTo>
                    <a:lnTo>
                      <a:pt x="610" y="1540"/>
                    </a:lnTo>
                    <a:lnTo>
                      <a:pt x="610" y="1540"/>
                    </a:lnTo>
                    <a:lnTo>
                      <a:pt x="578" y="1546"/>
                    </a:lnTo>
                    <a:lnTo>
                      <a:pt x="546" y="1556"/>
                    </a:lnTo>
                    <a:lnTo>
                      <a:pt x="516" y="1570"/>
                    </a:lnTo>
                    <a:lnTo>
                      <a:pt x="488" y="1584"/>
                    </a:lnTo>
                    <a:lnTo>
                      <a:pt x="488" y="1584"/>
                    </a:lnTo>
                    <a:lnTo>
                      <a:pt x="472" y="1594"/>
                    </a:lnTo>
                    <a:lnTo>
                      <a:pt x="456" y="1602"/>
                    </a:lnTo>
                    <a:lnTo>
                      <a:pt x="440" y="1608"/>
                    </a:lnTo>
                    <a:lnTo>
                      <a:pt x="424" y="1610"/>
                    </a:lnTo>
                    <a:lnTo>
                      <a:pt x="408" y="1612"/>
                    </a:lnTo>
                    <a:lnTo>
                      <a:pt x="392" y="1612"/>
                    </a:lnTo>
                    <a:lnTo>
                      <a:pt x="374" y="1610"/>
                    </a:lnTo>
                    <a:lnTo>
                      <a:pt x="356" y="1606"/>
                    </a:lnTo>
                    <a:lnTo>
                      <a:pt x="356" y="1606"/>
                    </a:lnTo>
                    <a:lnTo>
                      <a:pt x="214" y="1566"/>
                    </a:lnTo>
                    <a:lnTo>
                      <a:pt x="72" y="1530"/>
                    </a:lnTo>
                    <a:lnTo>
                      <a:pt x="72" y="1530"/>
                    </a:lnTo>
                    <a:lnTo>
                      <a:pt x="46" y="1522"/>
                    </a:lnTo>
                    <a:lnTo>
                      <a:pt x="28" y="1514"/>
                    </a:lnTo>
                    <a:lnTo>
                      <a:pt x="14" y="1506"/>
                    </a:lnTo>
                    <a:lnTo>
                      <a:pt x="8" y="1500"/>
                    </a:lnTo>
                    <a:lnTo>
                      <a:pt x="4" y="1494"/>
                    </a:lnTo>
                    <a:lnTo>
                      <a:pt x="2" y="1488"/>
                    </a:lnTo>
                    <a:lnTo>
                      <a:pt x="0" y="1480"/>
                    </a:lnTo>
                    <a:lnTo>
                      <a:pt x="0" y="1464"/>
                    </a:lnTo>
                    <a:lnTo>
                      <a:pt x="4" y="1444"/>
                    </a:lnTo>
                    <a:lnTo>
                      <a:pt x="10" y="1420"/>
                    </a:lnTo>
                    <a:lnTo>
                      <a:pt x="10" y="1420"/>
                    </a:lnTo>
                    <a:lnTo>
                      <a:pt x="16" y="1396"/>
                    </a:lnTo>
                    <a:lnTo>
                      <a:pt x="18" y="1370"/>
                    </a:lnTo>
                    <a:lnTo>
                      <a:pt x="16" y="1344"/>
                    </a:lnTo>
                    <a:lnTo>
                      <a:pt x="12" y="1318"/>
                    </a:lnTo>
                    <a:lnTo>
                      <a:pt x="12" y="1318"/>
                    </a:lnTo>
                    <a:lnTo>
                      <a:pt x="10" y="1298"/>
                    </a:lnTo>
                    <a:lnTo>
                      <a:pt x="8" y="1280"/>
                    </a:lnTo>
                    <a:lnTo>
                      <a:pt x="10" y="1266"/>
                    </a:lnTo>
                    <a:lnTo>
                      <a:pt x="14" y="1256"/>
                    </a:lnTo>
                    <a:lnTo>
                      <a:pt x="22" y="1248"/>
                    </a:lnTo>
                    <a:lnTo>
                      <a:pt x="34" y="1242"/>
                    </a:lnTo>
                    <a:lnTo>
                      <a:pt x="50" y="1240"/>
                    </a:lnTo>
                    <a:lnTo>
                      <a:pt x="72" y="1238"/>
                    </a:lnTo>
                    <a:lnTo>
                      <a:pt x="72" y="1238"/>
                    </a:lnTo>
                    <a:lnTo>
                      <a:pt x="88" y="1236"/>
                    </a:lnTo>
                    <a:lnTo>
                      <a:pt x="104" y="1232"/>
                    </a:lnTo>
                    <a:lnTo>
                      <a:pt x="118" y="1226"/>
                    </a:lnTo>
                    <a:lnTo>
                      <a:pt x="132" y="1220"/>
                    </a:lnTo>
                    <a:lnTo>
                      <a:pt x="144" y="1210"/>
                    </a:lnTo>
                    <a:lnTo>
                      <a:pt x="156" y="1200"/>
                    </a:lnTo>
                    <a:lnTo>
                      <a:pt x="166" y="1186"/>
                    </a:lnTo>
                    <a:lnTo>
                      <a:pt x="174" y="1170"/>
                    </a:lnTo>
                    <a:lnTo>
                      <a:pt x="174" y="1170"/>
                    </a:lnTo>
                    <a:close/>
                    <a:moveTo>
                      <a:pt x="504" y="546"/>
                    </a:moveTo>
                    <a:lnTo>
                      <a:pt x="504" y="546"/>
                    </a:lnTo>
                    <a:lnTo>
                      <a:pt x="488" y="588"/>
                    </a:lnTo>
                    <a:lnTo>
                      <a:pt x="470" y="626"/>
                    </a:lnTo>
                    <a:lnTo>
                      <a:pt x="470" y="626"/>
                    </a:lnTo>
                    <a:lnTo>
                      <a:pt x="456" y="656"/>
                    </a:lnTo>
                    <a:lnTo>
                      <a:pt x="450" y="670"/>
                    </a:lnTo>
                    <a:lnTo>
                      <a:pt x="444" y="686"/>
                    </a:lnTo>
                    <a:lnTo>
                      <a:pt x="440" y="700"/>
                    </a:lnTo>
                    <a:lnTo>
                      <a:pt x="438" y="716"/>
                    </a:lnTo>
                    <a:lnTo>
                      <a:pt x="438" y="734"/>
                    </a:lnTo>
                    <a:lnTo>
                      <a:pt x="442" y="750"/>
                    </a:lnTo>
                    <a:lnTo>
                      <a:pt x="442" y="750"/>
                    </a:lnTo>
                    <a:lnTo>
                      <a:pt x="442" y="756"/>
                    </a:lnTo>
                    <a:lnTo>
                      <a:pt x="442" y="760"/>
                    </a:lnTo>
                    <a:lnTo>
                      <a:pt x="434" y="772"/>
                    </a:lnTo>
                    <a:lnTo>
                      <a:pt x="434" y="772"/>
                    </a:lnTo>
                    <a:lnTo>
                      <a:pt x="414" y="802"/>
                    </a:lnTo>
                    <a:lnTo>
                      <a:pt x="396" y="834"/>
                    </a:lnTo>
                    <a:lnTo>
                      <a:pt x="380" y="866"/>
                    </a:lnTo>
                    <a:lnTo>
                      <a:pt x="368" y="900"/>
                    </a:lnTo>
                    <a:lnTo>
                      <a:pt x="358" y="934"/>
                    </a:lnTo>
                    <a:lnTo>
                      <a:pt x="350" y="970"/>
                    </a:lnTo>
                    <a:lnTo>
                      <a:pt x="346" y="1006"/>
                    </a:lnTo>
                    <a:lnTo>
                      <a:pt x="346" y="1044"/>
                    </a:lnTo>
                    <a:lnTo>
                      <a:pt x="346" y="1044"/>
                    </a:lnTo>
                    <a:lnTo>
                      <a:pt x="346" y="1056"/>
                    </a:lnTo>
                    <a:lnTo>
                      <a:pt x="344" y="1070"/>
                    </a:lnTo>
                    <a:lnTo>
                      <a:pt x="338" y="1104"/>
                    </a:lnTo>
                    <a:lnTo>
                      <a:pt x="338" y="1104"/>
                    </a:lnTo>
                    <a:lnTo>
                      <a:pt x="318" y="1088"/>
                    </a:lnTo>
                    <a:lnTo>
                      <a:pt x="304" y="1072"/>
                    </a:lnTo>
                    <a:lnTo>
                      <a:pt x="296" y="1054"/>
                    </a:lnTo>
                    <a:lnTo>
                      <a:pt x="288" y="1036"/>
                    </a:lnTo>
                    <a:lnTo>
                      <a:pt x="284" y="1018"/>
                    </a:lnTo>
                    <a:lnTo>
                      <a:pt x="282" y="998"/>
                    </a:lnTo>
                    <a:lnTo>
                      <a:pt x="278" y="962"/>
                    </a:lnTo>
                    <a:lnTo>
                      <a:pt x="278" y="962"/>
                    </a:lnTo>
                    <a:lnTo>
                      <a:pt x="274" y="986"/>
                    </a:lnTo>
                    <a:lnTo>
                      <a:pt x="274" y="1008"/>
                    </a:lnTo>
                    <a:lnTo>
                      <a:pt x="274" y="1030"/>
                    </a:lnTo>
                    <a:lnTo>
                      <a:pt x="278" y="1050"/>
                    </a:lnTo>
                    <a:lnTo>
                      <a:pt x="284" y="1070"/>
                    </a:lnTo>
                    <a:lnTo>
                      <a:pt x="294" y="1090"/>
                    </a:lnTo>
                    <a:lnTo>
                      <a:pt x="308" y="1108"/>
                    </a:lnTo>
                    <a:lnTo>
                      <a:pt x="326" y="1124"/>
                    </a:lnTo>
                    <a:lnTo>
                      <a:pt x="326" y="1124"/>
                    </a:lnTo>
                    <a:lnTo>
                      <a:pt x="406" y="1192"/>
                    </a:lnTo>
                    <a:lnTo>
                      <a:pt x="488" y="1260"/>
                    </a:lnTo>
                    <a:lnTo>
                      <a:pt x="488" y="1260"/>
                    </a:lnTo>
                    <a:lnTo>
                      <a:pt x="506" y="1278"/>
                    </a:lnTo>
                    <a:lnTo>
                      <a:pt x="520" y="1294"/>
                    </a:lnTo>
                    <a:lnTo>
                      <a:pt x="528" y="1310"/>
                    </a:lnTo>
                    <a:lnTo>
                      <a:pt x="530" y="1318"/>
                    </a:lnTo>
                    <a:lnTo>
                      <a:pt x="532" y="1324"/>
                    </a:lnTo>
                    <a:lnTo>
                      <a:pt x="530" y="1332"/>
                    </a:lnTo>
                    <a:lnTo>
                      <a:pt x="528" y="1340"/>
                    </a:lnTo>
                    <a:lnTo>
                      <a:pt x="520" y="1354"/>
                    </a:lnTo>
                    <a:lnTo>
                      <a:pt x="506" y="1368"/>
                    </a:lnTo>
                    <a:lnTo>
                      <a:pt x="486" y="1382"/>
                    </a:lnTo>
                    <a:lnTo>
                      <a:pt x="486" y="1382"/>
                    </a:lnTo>
                    <a:lnTo>
                      <a:pt x="546" y="1518"/>
                    </a:lnTo>
                    <a:lnTo>
                      <a:pt x="546" y="1518"/>
                    </a:lnTo>
                    <a:lnTo>
                      <a:pt x="552" y="1504"/>
                    </a:lnTo>
                    <a:lnTo>
                      <a:pt x="554" y="1490"/>
                    </a:lnTo>
                    <a:lnTo>
                      <a:pt x="552" y="1478"/>
                    </a:lnTo>
                    <a:lnTo>
                      <a:pt x="548" y="1464"/>
                    </a:lnTo>
                    <a:lnTo>
                      <a:pt x="534" y="1438"/>
                    </a:lnTo>
                    <a:lnTo>
                      <a:pt x="528" y="1426"/>
                    </a:lnTo>
                    <a:lnTo>
                      <a:pt x="524" y="1412"/>
                    </a:lnTo>
                    <a:lnTo>
                      <a:pt x="524" y="1412"/>
                    </a:lnTo>
                    <a:lnTo>
                      <a:pt x="570" y="1428"/>
                    </a:lnTo>
                    <a:lnTo>
                      <a:pt x="594" y="1434"/>
                    </a:lnTo>
                    <a:lnTo>
                      <a:pt x="618" y="1440"/>
                    </a:lnTo>
                    <a:lnTo>
                      <a:pt x="642" y="1444"/>
                    </a:lnTo>
                    <a:lnTo>
                      <a:pt x="666" y="1446"/>
                    </a:lnTo>
                    <a:lnTo>
                      <a:pt x="692" y="1446"/>
                    </a:lnTo>
                    <a:lnTo>
                      <a:pt x="718" y="1442"/>
                    </a:lnTo>
                    <a:lnTo>
                      <a:pt x="718" y="1442"/>
                    </a:lnTo>
                    <a:lnTo>
                      <a:pt x="744" y="1436"/>
                    </a:lnTo>
                    <a:lnTo>
                      <a:pt x="768" y="1428"/>
                    </a:lnTo>
                    <a:lnTo>
                      <a:pt x="790" y="1418"/>
                    </a:lnTo>
                    <a:lnTo>
                      <a:pt x="812" y="1404"/>
                    </a:lnTo>
                    <a:lnTo>
                      <a:pt x="832" y="1390"/>
                    </a:lnTo>
                    <a:lnTo>
                      <a:pt x="852" y="1372"/>
                    </a:lnTo>
                    <a:lnTo>
                      <a:pt x="870" y="1354"/>
                    </a:lnTo>
                    <a:lnTo>
                      <a:pt x="886" y="1330"/>
                    </a:lnTo>
                    <a:lnTo>
                      <a:pt x="886" y="1330"/>
                    </a:lnTo>
                    <a:lnTo>
                      <a:pt x="892" y="1344"/>
                    </a:lnTo>
                    <a:lnTo>
                      <a:pt x="896" y="1356"/>
                    </a:lnTo>
                    <a:lnTo>
                      <a:pt x="898" y="1368"/>
                    </a:lnTo>
                    <a:lnTo>
                      <a:pt x="898" y="1380"/>
                    </a:lnTo>
                    <a:lnTo>
                      <a:pt x="896" y="1402"/>
                    </a:lnTo>
                    <a:lnTo>
                      <a:pt x="892" y="1424"/>
                    </a:lnTo>
                    <a:lnTo>
                      <a:pt x="886" y="1446"/>
                    </a:lnTo>
                    <a:lnTo>
                      <a:pt x="882" y="1468"/>
                    </a:lnTo>
                    <a:lnTo>
                      <a:pt x="882" y="1480"/>
                    </a:lnTo>
                    <a:lnTo>
                      <a:pt x="882" y="1490"/>
                    </a:lnTo>
                    <a:lnTo>
                      <a:pt x="884" y="1502"/>
                    </a:lnTo>
                    <a:lnTo>
                      <a:pt x="886" y="1512"/>
                    </a:lnTo>
                    <a:lnTo>
                      <a:pt x="886" y="1512"/>
                    </a:lnTo>
                    <a:lnTo>
                      <a:pt x="896" y="1486"/>
                    </a:lnTo>
                    <a:lnTo>
                      <a:pt x="904" y="1458"/>
                    </a:lnTo>
                    <a:lnTo>
                      <a:pt x="910" y="1430"/>
                    </a:lnTo>
                    <a:lnTo>
                      <a:pt x="914" y="1402"/>
                    </a:lnTo>
                    <a:lnTo>
                      <a:pt x="914" y="1402"/>
                    </a:lnTo>
                    <a:lnTo>
                      <a:pt x="912" y="1356"/>
                    </a:lnTo>
                    <a:lnTo>
                      <a:pt x="910" y="1310"/>
                    </a:lnTo>
                    <a:lnTo>
                      <a:pt x="908" y="1266"/>
                    </a:lnTo>
                    <a:lnTo>
                      <a:pt x="908" y="1220"/>
                    </a:lnTo>
                    <a:lnTo>
                      <a:pt x="908" y="1220"/>
                    </a:lnTo>
                    <a:lnTo>
                      <a:pt x="910" y="1200"/>
                    </a:lnTo>
                    <a:lnTo>
                      <a:pt x="912" y="1182"/>
                    </a:lnTo>
                    <a:lnTo>
                      <a:pt x="918" y="1164"/>
                    </a:lnTo>
                    <a:lnTo>
                      <a:pt x="924" y="1156"/>
                    </a:lnTo>
                    <a:lnTo>
                      <a:pt x="928" y="1150"/>
                    </a:lnTo>
                    <a:lnTo>
                      <a:pt x="928" y="1150"/>
                    </a:lnTo>
                    <a:lnTo>
                      <a:pt x="948" y="1130"/>
                    </a:lnTo>
                    <a:lnTo>
                      <a:pt x="970" y="1112"/>
                    </a:lnTo>
                    <a:lnTo>
                      <a:pt x="1006" y="1084"/>
                    </a:lnTo>
                    <a:lnTo>
                      <a:pt x="1006" y="1084"/>
                    </a:lnTo>
                    <a:lnTo>
                      <a:pt x="998" y="1066"/>
                    </a:lnTo>
                    <a:lnTo>
                      <a:pt x="988" y="1048"/>
                    </a:lnTo>
                    <a:lnTo>
                      <a:pt x="982" y="1030"/>
                    </a:lnTo>
                    <a:lnTo>
                      <a:pt x="980" y="1022"/>
                    </a:lnTo>
                    <a:lnTo>
                      <a:pt x="980" y="1014"/>
                    </a:lnTo>
                    <a:lnTo>
                      <a:pt x="980" y="1014"/>
                    </a:lnTo>
                    <a:lnTo>
                      <a:pt x="982" y="986"/>
                    </a:lnTo>
                    <a:lnTo>
                      <a:pt x="980" y="958"/>
                    </a:lnTo>
                    <a:lnTo>
                      <a:pt x="976" y="930"/>
                    </a:lnTo>
                    <a:lnTo>
                      <a:pt x="972" y="904"/>
                    </a:lnTo>
                    <a:lnTo>
                      <a:pt x="966" y="878"/>
                    </a:lnTo>
                    <a:lnTo>
                      <a:pt x="958" y="852"/>
                    </a:lnTo>
                    <a:lnTo>
                      <a:pt x="938" y="800"/>
                    </a:lnTo>
                    <a:lnTo>
                      <a:pt x="916" y="750"/>
                    </a:lnTo>
                    <a:lnTo>
                      <a:pt x="894" y="702"/>
                    </a:lnTo>
                    <a:lnTo>
                      <a:pt x="870" y="652"/>
                    </a:lnTo>
                    <a:lnTo>
                      <a:pt x="850" y="602"/>
                    </a:lnTo>
                    <a:lnTo>
                      <a:pt x="850" y="602"/>
                    </a:lnTo>
                    <a:lnTo>
                      <a:pt x="846" y="594"/>
                    </a:lnTo>
                    <a:lnTo>
                      <a:pt x="842" y="588"/>
                    </a:lnTo>
                    <a:lnTo>
                      <a:pt x="842" y="588"/>
                    </a:lnTo>
                    <a:lnTo>
                      <a:pt x="832" y="574"/>
                    </a:lnTo>
                    <a:lnTo>
                      <a:pt x="822" y="560"/>
                    </a:lnTo>
                    <a:lnTo>
                      <a:pt x="816" y="546"/>
                    </a:lnTo>
                    <a:lnTo>
                      <a:pt x="812" y="530"/>
                    </a:lnTo>
                    <a:lnTo>
                      <a:pt x="810" y="514"/>
                    </a:lnTo>
                    <a:lnTo>
                      <a:pt x="810" y="498"/>
                    </a:lnTo>
                    <a:lnTo>
                      <a:pt x="812" y="482"/>
                    </a:lnTo>
                    <a:lnTo>
                      <a:pt x="816" y="466"/>
                    </a:lnTo>
                    <a:lnTo>
                      <a:pt x="816" y="466"/>
                    </a:lnTo>
                    <a:lnTo>
                      <a:pt x="820" y="456"/>
                    </a:lnTo>
                    <a:lnTo>
                      <a:pt x="820" y="446"/>
                    </a:lnTo>
                    <a:lnTo>
                      <a:pt x="820" y="438"/>
                    </a:lnTo>
                    <a:lnTo>
                      <a:pt x="816" y="432"/>
                    </a:lnTo>
                    <a:lnTo>
                      <a:pt x="812" y="426"/>
                    </a:lnTo>
                    <a:lnTo>
                      <a:pt x="804" y="420"/>
                    </a:lnTo>
                    <a:lnTo>
                      <a:pt x="796" y="416"/>
                    </a:lnTo>
                    <a:lnTo>
                      <a:pt x="786" y="412"/>
                    </a:lnTo>
                    <a:lnTo>
                      <a:pt x="786" y="412"/>
                    </a:lnTo>
                    <a:lnTo>
                      <a:pt x="768" y="406"/>
                    </a:lnTo>
                    <a:lnTo>
                      <a:pt x="750" y="400"/>
                    </a:lnTo>
                    <a:lnTo>
                      <a:pt x="716" y="382"/>
                    </a:lnTo>
                    <a:lnTo>
                      <a:pt x="716" y="382"/>
                    </a:lnTo>
                    <a:lnTo>
                      <a:pt x="708" y="376"/>
                    </a:lnTo>
                    <a:lnTo>
                      <a:pt x="700" y="370"/>
                    </a:lnTo>
                    <a:lnTo>
                      <a:pt x="696" y="362"/>
                    </a:lnTo>
                    <a:lnTo>
                      <a:pt x="696" y="354"/>
                    </a:lnTo>
                    <a:lnTo>
                      <a:pt x="696" y="344"/>
                    </a:lnTo>
                    <a:lnTo>
                      <a:pt x="696" y="336"/>
                    </a:lnTo>
                    <a:lnTo>
                      <a:pt x="702" y="320"/>
                    </a:lnTo>
                    <a:lnTo>
                      <a:pt x="702" y="320"/>
                    </a:lnTo>
                    <a:lnTo>
                      <a:pt x="710" y="308"/>
                    </a:lnTo>
                    <a:lnTo>
                      <a:pt x="720" y="298"/>
                    </a:lnTo>
                    <a:lnTo>
                      <a:pt x="732" y="290"/>
                    </a:lnTo>
                    <a:lnTo>
                      <a:pt x="738" y="288"/>
                    </a:lnTo>
                    <a:lnTo>
                      <a:pt x="744" y="288"/>
                    </a:lnTo>
                    <a:lnTo>
                      <a:pt x="744" y="288"/>
                    </a:lnTo>
                    <a:lnTo>
                      <a:pt x="750" y="290"/>
                    </a:lnTo>
                    <a:lnTo>
                      <a:pt x="756" y="292"/>
                    </a:lnTo>
                    <a:lnTo>
                      <a:pt x="768" y="302"/>
                    </a:lnTo>
                    <a:lnTo>
                      <a:pt x="778" y="312"/>
                    </a:lnTo>
                    <a:lnTo>
                      <a:pt x="786" y="326"/>
                    </a:lnTo>
                    <a:lnTo>
                      <a:pt x="786" y="326"/>
                    </a:lnTo>
                    <a:lnTo>
                      <a:pt x="790" y="340"/>
                    </a:lnTo>
                    <a:lnTo>
                      <a:pt x="790" y="354"/>
                    </a:lnTo>
                    <a:lnTo>
                      <a:pt x="788" y="388"/>
                    </a:lnTo>
                    <a:lnTo>
                      <a:pt x="788" y="388"/>
                    </a:lnTo>
                    <a:lnTo>
                      <a:pt x="796" y="390"/>
                    </a:lnTo>
                    <a:lnTo>
                      <a:pt x="802" y="390"/>
                    </a:lnTo>
                    <a:lnTo>
                      <a:pt x="808" y="388"/>
                    </a:lnTo>
                    <a:lnTo>
                      <a:pt x="814" y="386"/>
                    </a:lnTo>
                    <a:lnTo>
                      <a:pt x="818" y="382"/>
                    </a:lnTo>
                    <a:lnTo>
                      <a:pt x="820" y="376"/>
                    </a:lnTo>
                    <a:lnTo>
                      <a:pt x="824" y="362"/>
                    </a:lnTo>
                    <a:lnTo>
                      <a:pt x="824" y="362"/>
                    </a:lnTo>
                    <a:lnTo>
                      <a:pt x="824" y="338"/>
                    </a:lnTo>
                    <a:lnTo>
                      <a:pt x="822" y="316"/>
                    </a:lnTo>
                    <a:lnTo>
                      <a:pt x="818" y="294"/>
                    </a:lnTo>
                    <a:lnTo>
                      <a:pt x="810" y="276"/>
                    </a:lnTo>
                    <a:lnTo>
                      <a:pt x="798" y="260"/>
                    </a:lnTo>
                    <a:lnTo>
                      <a:pt x="786" y="246"/>
                    </a:lnTo>
                    <a:lnTo>
                      <a:pt x="770" y="238"/>
                    </a:lnTo>
                    <a:lnTo>
                      <a:pt x="762" y="236"/>
                    </a:lnTo>
                    <a:lnTo>
                      <a:pt x="754" y="234"/>
                    </a:lnTo>
                    <a:lnTo>
                      <a:pt x="754" y="234"/>
                    </a:lnTo>
                    <a:lnTo>
                      <a:pt x="738" y="234"/>
                    </a:lnTo>
                    <a:lnTo>
                      <a:pt x="722" y="236"/>
                    </a:lnTo>
                    <a:lnTo>
                      <a:pt x="708" y="240"/>
                    </a:lnTo>
                    <a:lnTo>
                      <a:pt x="702" y="244"/>
                    </a:lnTo>
                    <a:lnTo>
                      <a:pt x="700" y="248"/>
                    </a:lnTo>
                    <a:lnTo>
                      <a:pt x="700" y="248"/>
                    </a:lnTo>
                    <a:lnTo>
                      <a:pt x="686" y="274"/>
                    </a:lnTo>
                    <a:lnTo>
                      <a:pt x="674" y="302"/>
                    </a:lnTo>
                    <a:lnTo>
                      <a:pt x="652" y="358"/>
                    </a:lnTo>
                    <a:lnTo>
                      <a:pt x="652" y="358"/>
                    </a:lnTo>
                    <a:lnTo>
                      <a:pt x="602" y="354"/>
                    </a:lnTo>
                    <a:lnTo>
                      <a:pt x="602" y="354"/>
                    </a:lnTo>
                    <a:lnTo>
                      <a:pt x="592" y="310"/>
                    </a:lnTo>
                    <a:lnTo>
                      <a:pt x="586" y="290"/>
                    </a:lnTo>
                    <a:lnTo>
                      <a:pt x="578" y="272"/>
                    </a:lnTo>
                    <a:lnTo>
                      <a:pt x="578" y="272"/>
                    </a:lnTo>
                    <a:lnTo>
                      <a:pt x="574" y="266"/>
                    </a:lnTo>
                    <a:lnTo>
                      <a:pt x="568" y="260"/>
                    </a:lnTo>
                    <a:lnTo>
                      <a:pt x="552" y="252"/>
                    </a:lnTo>
                    <a:lnTo>
                      <a:pt x="538" y="246"/>
                    </a:lnTo>
                    <a:lnTo>
                      <a:pt x="532" y="244"/>
                    </a:lnTo>
                    <a:lnTo>
                      <a:pt x="530" y="244"/>
                    </a:lnTo>
                    <a:lnTo>
                      <a:pt x="530" y="244"/>
                    </a:lnTo>
                    <a:lnTo>
                      <a:pt x="518" y="260"/>
                    </a:lnTo>
                    <a:lnTo>
                      <a:pt x="506" y="278"/>
                    </a:lnTo>
                    <a:lnTo>
                      <a:pt x="496" y="296"/>
                    </a:lnTo>
                    <a:lnTo>
                      <a:pt x="492" y="314"/>
                    </a:lnTo>
                    <a:lnTo>
                      <a:pt x="492" y="314"/>
                    </a:lnTo>
                    <a:lnTo>
                      <a:pt x="488" y="336"/>
                    </a:lnTo>
                    <a:lnTo>
                      <a:pt x="488" y="346"/>
                    </a:lnTo>
                    <a:lnTo>
                      <a:pt x="490" y="356"/>
                    </a:lnTo>
                    <a:lnTo>
                      <a:pt x="494" y="368"/>
                    </a:lnTo>
                    <a:lnTo>
                      <a:pt x="500" y="376"/>
                    </a:lnTo>
                    <a:lnTo>
                      <a:pt x="508" y="384"/>
                    </a:lnTo>
                    <a:lnTo>
                      <a:pt x="520" y="392"/>
                    </a:lnTo>
                    <a:lnTo>
                      <a:pt x="520" y="392"/>
                    </a:lnTo>
                    <a:lnTo>
                      <a:pt x="522" y="390"/>
                    </a:lnTo>
                    <a:lnTo>
                      <a:pt x="528" y="386"/>
                    </a:lnTo>
                    <a:lnTo>
                      <a:pt x="528" y="386"/>
                    </a:lnTo>
                    <a:lnTo>
                      <a:pt x="516" y="372"/>
                    </a:lnTo>
                    <a:lnTo>
                      <a:pt x="512" y="366"/>
                    </a:lnTo>
                    <a:lnTo>
                      <a:pt x="510" y="358"/>
                    </a:lnTo>
                    <a:lnTo>
                      <a:pt x="510" y="358"/>
                    </a:lnTo>
                    <a:lnTo>
                      <a:pt x="508" y="344"/>
                    </a:lnTo>
                    <a:lnTo>
                      <a:pt x="510" y="328"/>
                    </a:lnTo>
                    <a:lnTo>
                      <a:pt x="512" y="314"/>
                    </a:lnTo>
                    <a:lnTo>
                      <a:pt x="516" y="298"/>
                    </a:lnTo>
                    <a:lnTo>
                      <a:pt x="516" y="298"/>
                    </a:lnTo>
                    <a:lnTo>
                      <a:pt x="518" y="296"/>
                    </a:lnTo>
                    <a:lnTo>
                      <a:pt x="522" y="294"/>
                    </a:lnTo>
                    <a:lnTo>
                      <a:pt x="532" y="292"/>
                    </a:lnTo>
                    <a:lnTo>
                      <a:pt x="542" y="290"/>
                    </a:lnTo>
                    <a:lnTo>
                      <a:pt x="546" y="290"/>
                    </a:lnTo>
                    <a:lnTo>
                      <a:pt x="550" y="292"/>
                    </a:lnTo>
                    <a:lnTo>
                      <a:pt x="550" y="292"/>
                    </a:lnTo>
                    <a:lnTo>
                      <a:pt x="558" y="304"/>
                    </a:lnTo>
                    <a:lnTo>
                      <a:pt x="564" y="318"/>
                    </a:lnTo>
                    <a:lnTo>
                      <a:pt x="570" y="332"/>
                    </a:lnTo>
                    <a:lnTo>
                      <a:pt x="574" y="346"/>
                    </a:lnTo>
                    <a:lnTo>
                      <a:pt x="574" y="346"/>
                    </a:lnTo>
                    <a:lnTo>
                      <a:pt x="574" y="354"/>
                    </a:lnTo>
                    <a:lnTo>
                      <a:pt x="570" y="360"/>
                    </a:lnTo>
                    <a:lnTo>
                      <a:pt x="560" y="374"/>
                    </a:lnTo>
                    <a:lnTo>
                      <a:pt x="560" y="374"/>
                    </a:lnTo>
                    <a:lnTo>
                      <a:pt x="534" y="396"/>
                    </a:lnTo>
                    <a:lnTo>
                      <a:pt x="522" y="406"/>
                    </a:lnTo>
                    <a:lnTo>
                      <a:pt x="510" y="418"/>
                    </a:lnTo>
                    <a:lnTo>
                      <a:pt x="510" y="418"/>
                    </a:lnTo>
                    <a:lnTo>
                      <a:pt x="504" y="428"/>
                    </a:lnTo>
                    <a:lnTo>
                      <a:pt x="498" y="440"/>
                    </a:lnTo>
                    <a:lnTo>
                      <a:pt x="494" y="450"/>
                    </a:lnTo>
                    <a:lnTo>
                      <a:pt x="494" y="454"/>
                    </a:lnTo>
                    <a:lnTo>
                      <a:pt x="494" y="456"/>
                    </a:lnTo>
                    <a:lnTo>
                      <a:pt x="494" y="456"/>
                    </a:lnTo>
                    <a:lnTo>
                      <a:pt x="514" y="476"/>
                    </a:lnTo>
                    <a:lnTo>
                      <a:pt x="526" y="488"/>
                    </a:lnTo>
                    <a:lnTo>
                      <a:pt x="536" y="496"/>
                    </a:lnTo>
                    <a:lnTo>
                      <a:pt x="548" y="504"/>
                    </a:lnTo>
                    <a:lnTo>
                      <a:pt x="562" y="510"/>
                    </a:lnTo>
                    <a:lnTo>
                      <a:pt x="576" y="514"/>
                    </a:lnTo>
                    <a:lnTo>
                      <a:pt x="594" y="514"/>
                    </a:lnTo>
                    <a:lnTo>
                      <a:pt x="594" y="514"/>
                    </a:lnTo>
                    <a:lnTo>
                      <a:pt x="644" y="506"/>
                    </a:lnTo>
                    <a:lnTo>
                      <a:pt x="670" y="500"/>
                    </a:lnTo>
                    <a:lnTo>
                      <a:pt x="694" y="494"/>
                    </a:lnTo>
                    <a:lnTo>
                      <a:pt x="718" y="486"/>
                    </a:lnTo>
                    <a:lnTo>
                      <a:pt x="742" y="474"/>
                    </a:lnTo>
                    <a:lnTo>
                      <a:pt x="766" y="460"/>
                    </a:lnTo>
                    <a:lnTo>
                      <a:pt x="788" y="444"/>
                    </a:lnTo>
                    <a:lnTo>
                      <a:pt x="788" y="444"/>
                    </a:lnTo>
                    <a:lnTo>
                      <a:pt x="792" y="460"/>
                    </a:lnTo>
                    <a:lnTo>
                      <a:pt x="792" y="466"/>
                    </a:lnTo>
                    <a:lnTo>
                      <a:pt x="792" y="466"/>
                    </a:lnTo>
                    <a:lnTo>
                      <a:pt x="734" y="494"/>
                    </a:lnTo>
                    <a:lnTo>
                      <a:pt x="706" y="506"/>
                    </a:lnTo>
                    <a:lnTo>
                      <a:pt x="676" y="518"/>
                    </a:lnTo>
                    <a:lnTo>
                      <a:pt x="646" y="528"/>
                    </a:lnTo>
                    <a:lnTo>
                      <a:pt x="614" y="534"/>
                    </a:lnTo>
                    <a:lnTo>
                      <a:pt x="580" y="538"/>
                    </a:lnTo>
                    <a:lnTo>
                      <a:pt x="564" y="536"/>
                    </a:lnTo>
                    <a:lnTo>
                      <a:pt x="546" y="534"/>
                    </a:lnTo>
                    <a:lnTo>
                      <a:pt x="546" y="534"/>
                    </a:lnTo>
                    <a:lnTo>
                      <a:pt x="558" y="548"/>
                    </a:lnTo>
                    <a:lnTo>
                      <a:pt x="570" y="560"/>
                    </a:lnTo>
                    <a:lnTo>
                      <a:pt x="582" y="566"/>
                    </a:lnTo>
                    <a:lnTo>
                      <a:pt x="596" y="570"/>
                    </a:lnTo>
                    <a:lnTo>
                      <a:pt x="608" y="572"/>
                    </a:lnTo>
                    <a:lnTo>
                      <a:pt x="622" y="570"/>
                    </a:lnTo>
                    <a:lnTo>
                      <a:pt x="634" y="568"/>
                    </a:lnTo>
                    <a:lnTo>
                      <a:pt x="648" y="564"/>
                    </a:lnTo>
                    <a:lnTo>
                      <a:pt x="648" y="564"/>
                    </a:lnTo>
                    <a:lnTo>
                      <a:pt x="672" y="554"/>
                    </a:lnTo>
                    <a:lnTo>
                      <a:pt x="696" y="544"/>
                    </a:lnTo>
                    <a:lnTo>
                      <a:pt x="742" y="520"/>
                    </a:lnTo>
                    <a:lnTo>
                      <a:pt x="742" y="520"/>
                    </a:lnTo>
                    <a:lnTo>
                      <a:pt x="762" y="514"/>
                    </a:lnTo>
                    <a:lnTo>
                      <a:pt x="782" y="510"/>
                    </a:lnTo>
                    <a:lnTo>
                      <a:pt x="782" y="510"/>
                    </a:lnTo>
                    <a:lnTo>
                      <a:pt x="786" y="522"/>
                    </a:lnTo>
                    <a:lnTo>
                      <a:pt x="786" y="522"/>
                    </a:lnTo>
                    <a:lnTo>
                      <a:pt x="698" y="578"/>
                    </a:lnTo>
                    <a:lnTo>
                      <a:pt x="654" y="604"/>
                    </a:lnTo>
                    <a:lnTo>
                      <a:pt x="608" y="630"/>
                    </a:lnTo>
                    <a:lnTo>
                      <a:pt x="608" y="630"/>
                    </a:lnTo>
                    <a:lnTo>
                      <a:pt x="604" y="630"/>
                    </a:lnTo>
                    <a:lnTo>
                      <a:pt x="598" y="630"/>
                    </a:lnTo>
                    <a:lnTo>
                      <a:pt x="582" y="626"/>
                    </a:lnTo>
                    <a:lnTo>
                      <a:pt x="568" y="618"/>
                    </a:lnTo>
                    <a:lnTo>
                      <a:pt x="554" y="608"/>
                    </a:lnTo>
                    <a:lnTo>
                      <a:pt x="554" y="608"/>
                    </a:lnTo>
                    <a:lnTo>
                      <a:pt x="540" y="594"/>
                    </a:lnTo>
                    <a:lnTo>
                      <a:pt x="528" y="578"/>
                    </a:lnTo>
                    <a:lnTo>
                      <a:pt x="504" y="546"/>
                    </a:lnTo>
                    <a:lnTo>
                      <a:pt x="504" y="546"/>
                    </a:lnTo>
                    <a:close/>
                    <a:moveTo>
                      <a:pt x="1078" y="1054"/>
                    </a:moveTo>
                    <a:lnTo>
                      <a:pt x="1078" y="1054"/>
                    </a:lnTo>
                    <a:lnTo>
                      <a:pt x="1084" y="1012"/>
                    </a:lnTo>
                    <a:lnTo>
                      <a:pt x="1086" y="970"/>
                    </a:lnTo>
                    <a:lnTo>
                      <a:pt x="1084" y="930"/>
                    </a:lnTo>
                    <a:lnTo>
                      <a:pt x="1078" y="892"/>
                    </a:lnTo>
                    <a:lnTo>
                      <a:pt x="1068" y="854"/>
                    </a:lnTo>
                    <a:lnTo>
                      <a:pt x="1052" y="818"/>
                    </a:lnTo>
                    <a:lnTo>
                      <a:pt x="1032" y="784"/>
                    </a:lnTo>
                    <a:lnTo>
                      <a:pt x="1008" y="750"/>
                    </a:lnTo>
                    <a:lnTo>
                      <a:pt x="1008" y="750"/>
                    </a:lnTo>
                    <a:lnTo>
                      <a:pt x="1040" y="826"/>
                    </a:lnTo>
                    <a:lnTo>
                      <a:pt x="1056" y="866"/>
                    </a:lnTo>
                    <a:lnTo>
                      <a:pt x="1066" y="904"/>
                    </a:lnTo>
                    <a:lnTo>
                      <a:pt x="1070" y="924"/>
                    </a:lnTo>
                    <a:lnTo>
                      <a:pt x="1072" y="944"/>
                    </a:lnTo>
                    <a:lnTo>
                      <a:pt x="1074" y="966"/>
                    </a:lnTo>
                    <a:lnTo>
                      <a:pt x="1072" y="986"/>
                    </a:lnTo>
                    <a:lnTo>
                      <a:pt x="1070" y="1006"/>
                    </a:lnTo>
                    <a:lnTo>
                      <a:pt x="1064" y="1028"/>
                    </a:lnTo>
                    <a:lnTo>
                      <a:pt x="1056" y="1050"/>
                    </a:lnTo>
                    <a:lnTo>
                      <a:pt x="1046" y="1070"/>
                    </a:lnTo>
                    <a:lnTo>
                      <a:pt x="1046" y="1070"/>
                    </a:lnTo>
                    <a:lnTo>
                      <a:pt x="1108" y="1080"/>
                    </a:lnTo>
                    <a:lnTo>
                      <a:pt x="1108" y="1080"/>
                    </a:lnTo>
                    <a:lnTo>
                      <a:pt x="1078" y="1054"/>
                    </a:lnTo>
                    <a:lnTo>
                      <a:pt x="1078" y="1054"/>
                    </a:lnTo>
                    <a:close/>
                    <a:moveTo>
                      <a:pt x="880" y="490"/>
                    </a:moveTo>
                    <a:lnTo>
                      <a:pt x="880" y="490"/>
                    </a:lnTo>
                    <a:lnTo>
                      <a:pt x="870" y="496"/>
                    </a:lnTo>
                    <a:lnTo>
                      <a:pt x="870" y="496"/>
                    </a:lnTo>
                    <a:lnTo>
                      <a:pt x="888" y="520"/>
                    </a:lnTo>
                    <a:lnTo>
                      <a:pt x="908" y="542"/>
                    </a:lnTo>
                    <a:lnTo>
                      <a:pt x="908" y="542"/>
                    </a:lnTo>
                    <a:lnTo>
                      <a:pt x="912" y="544"/>
                    </a:lnTo>
                    <a:lnTo>
                      <a:pt x="918" y="544"/>
                    </a:lnTo>
                    <a:lnTo>
                      <a:pt x="932" y="542"/>
                    </a:lnTo>
                    <a:lnTo>
                      <a:pt x="932" y="542"/>
                    </a:lnTo>
                    <a:lnTo>
                      <a:pt x="928" y="526"/>
                    </a:lnTo>
                    <a:lnTo>
                      <a:pt x="928" y="520"/>
                    </a:lnTo>
                    <a:lnTo>
                      <a:pt x="924" y="514"/>
                    </a:lnTo>
                    <a:lnTo>
                      <a:pt x="924" y="514"/>
                    </a:lnTo>
                    <a:lnTo>
                      <a:pt x="914" y="508"/>
                    </a:lnTo>
                    <a:lnTo>
                      <a:pt x="902" y="502"/>
                    </a:lnTo>
                    <a:lnTo>
                      <a:pt x="880" y="490"/>
                    </a:lnTo>
                    <a:lnTo>
                      <a:pt x="880" y="490"/>
                    </a:lnTo>
                    <a:close/>
                  </a:path>
                </a:pathLst>
              </a:custGeom>
              <a:solidFill>
                <a:srgbClr val="0070C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706" tIns="146165" rIns="182706" bIns="14616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11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98" b="0" i="0" u="none" strike="noStrike" kern="0" cap="none" spc="-50" normalizeH="0" baseline="0" noProof="0">
                  <a:ln>
                    <a:noFill/>
                  </a:ln>
                  <a:gradFill>
                    <a:gsLst>
                      <a:gs pos="1250">
                        <a:srgbClr val="EFEFEF"/>
                      </a:gs>
                      <a:gs pos="10417">
                        <a:srgbClr val="EFEFE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464E41-941E-4A34-A45F-DB08EB51F349}"/>
              </a:ext>
            </a:extLst>
          </p:cNvPr>
          <p:cNvGrpSpPr/>
          <p:nvPr/>
        </p:nvGrpSpPr>
        <p:grpSpPr>
          <a:xfrm>
            <a:off x="6798411" y="5712906"/>
            <a:ext cx="370339" cy="327772"/>
            <a:chOff x="6798396" y="5712906"/>
            <a:chExt cx="439858" cy="389301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F480AF9F-DC1D-4A02-8313-5585A5382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rgbClr val="0078D7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/>
            <a:stretch/>
          </p:blipFill>
          <p:spPr>
            <a:xfrm>
              <a:off x="6983536" y="5755956"/>
              <a:ext cx="216369" cy="164753"/>
            </a:xfrm>
            <a:prstGeom prst="rect">
              <a:avLst/>
            </a:prstGeom>
          </p:spPr>
        </p:pic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F45E20F-BBC4-447A-B8B4-261EBDDE305C}"/>
                </a:ext>
              </a:extLst>
            </p:cNvPr>
            <p:cNvGrpSpPr/>
            <p:nvPr/>
          </p:nvGrpSpPr>
          <p:grpSpPr>
            <a:xfrm>
              <a:off x="6798396" y="5712906"/>
              <a:ext cx="439858" cy="389301"/>
              <a:chOff x="6798396" y="5712906"/>
              <a:chExt cx="439858" cy="389301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4D416BE8-CEB8-4F12-AE59-EF808958A15C}"/>
                  </a:ext>
                </a:extLst>
              </p:cNvPr>
              <p:cNvGrpSpPr/>
              <p:nvPr/>
            </p:nvGrpSpPr>
            <p:grpSpPr>
              <a:xfrm>
                <a:off x="6798396" y="5712906"/>
                <a:ext cx="182560" cy="348911"/>
                <a:chOff x="6798396" y="5712906"/>
                <a:chExt cx="196678" cy="375893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E7F9FDE2-7742-4C5C-9995-0B3693397EA7}"/>
                    </a:ext>
                  </a:extLst>
                </p:cNvPr>
                <p:cNvSpPr/>
                <p:nvPr/>
              </p:nvSpPr>
              <p:spPr bwMode="auto">
                <a:xfrm>
                  <a:off x="6800289" y="5712906"/>
                  <a:ext cx="194785" cy="375893"/>
                </a:xfrm>
                <a:prstGeom prst="rect">
                  <a:avLst/>
                </a:prstGeom>
                <a:solidFill>
                  <a:srgbClr val="505050">
                    <a:lumMod val="20000"/>
                    <a:lumOff val="8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2" name="server">
                  <a:extLst>
                    <a:ext uri="{FF2B5EF4-FFF2-40B4-BE49-F238E27FC236}">
                      <a16:creationId xmlns:a16="http://schemas.microsoft.com/office/drawing/2014/main" id="{C9C9824D-8FF6-413D-B727-2314E129B12F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798396" y="5721827"/>
                  <a:ext cx="192569" cy="365760"/>
                </a:xfrm>
                <a:custGeom>
                  <a:avLst/>
                  <a:gdLst>
                    <a:gd name="T0" fmla="*/ 318 w 318"/>
                    <a:gd name="T1" fmla="*/ 283 h 604"/>
                    <a:gd name="T2" fmla="*/ 318 w 318"/>
                    <a:gd name="T3" fmla="*/ 604 h 604"/>
                    <a:gd name="T4" fmla="*/ 0 w 318"/>
                    <a:gd name="T5" fmla="*/ 604 h 604"/>
                    <a:gd name="T6" fmla="*/ 0 w 318"/>
                    <a:gd name="T7" fmla="*/ 0 h 604"/>
                    <a:gd name="T8" fmla="*/ 318 w 318"/>
                    <a:gd name="T9" fmla="*/ 0 h 604"/>
                    <a:gd name="T10" fmla="*/ 318 w 318"/>
                    <a:gd name="T11" fmla="*/ 283 h 604"/>
                    <a:gd name="T12" fmla="*/ 67 w 318"/>
                    <a:gd name="T13" fmla="*/ 97 h 604"/>
                    <a:gd name="T14" fmla="*/ 249 w 318"/>
                    <a:gd name="T15" fmla="*/ 97 h 604"/>
                    <a:gd name="T16" fmla="*/ 67 w 318"/>
                    <a:gd name="T17" fmla="*/ 414 h 604"/>
                    <a:gd name="T18" fmla="*/ 249 w 318"/>
                    <a:gd name="T19" fmla="*/ 414 h 604"/>
                    <a:gd name="T20" fmla="*/ 67 w 318"/>
                    <a:gd name="T21" fmla="*/ 504 h 604"/>
                    <a:gd name="T22" fmla="*/ 249 w 318"/>
                    <a:gd name="T23" fmla="*/ 504 h 6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18" h="604">
                      <a:moveTo>
                        <a:pt x="318" y="283"/>
                      </a:moveTo>
                      <a:lnTo>
                        <a:pt x="318" y="604"/>
                      </a:lnTo>
                      <a:lnTo>
                        <a:pt x="0" y="604"/>
                      </a:lnTo>
                      <a:lnTo>
                        <a:pt x="0" y="0"/>
                      </a:lnTo>
                      <a:lnTo>
                        <a:pt x="318" y="0"/>
                      </a:lnTo>
                      <a:lnTo>
                        <a:pt x="318" y="283"/>
                      </a:lnTo>
                      <a:moveTo>
                        <a:pt x="67" y="97"/>
                      </a:moveTo>
                      <a:lnTo>
                        <a:pt x="249" y="97"/>
                      </a:lnTo>
                      <a:moveTo>
                        <a:pt x="67" y="414"/>
                      </a:moveTo>
                      <a:lnTo>
                        <a:pt x="249" y="414"/>
                      </a:lnTo>
                      <a:moveTo>
                        <a:pt x="67" y="504"/>
                      </a:moveTo>
                      <a:lnTo>
                        <a:pt x="249" y="504"/>
                      </a:lnTo>
                    </a:path>
                  </a:pathLst>
                </a:custGeom>
                <a:noFill/>
                <a:ln w="14224" cap="sq">
                  <a:solidFill>
                    <a:srgbClr val="505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1"/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80399193-5E24-4634-B5A7-3A8222332973}"/>
                  </a:ext>
                </a:extLst>
              </p:cNvPr>
              <p:cNvSpPr/>
              <p:nvPr/>
            </p:nvSpPr>
            <p:spPr bwMode="auto">
              <a:xfrm>
                <a:off x="6885082" y="5879080"/>
                <a:ext cx="223127" cy="22312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C68EB325-987B-4FD7-8CEC-C33C8FDF85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83295"/>
              <a:stretch/>
            </p:blipFill>
            <p:spPr>
              <a:xfrm>
                <a:off x="7080948" y="5920544"/>
                <a:ext cx="157306" cy="137160"/>
              </a:xfrm>
              <a:prstGeom prst="rect">
                <a:avLst/>
              </a:prstGeom>
            </p:spPr>
          </p:pic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75957916-135A-475E-9277-605852A83D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23031" y="5923443"/>
                <a:ext cx="135502" cy="134064"/>
              </a:xfrm>
              <a:custGeom>
                <a:avLst/>
                <a:gdLst>
                  <a:gd name="T0" fmla="*/ 88 w 1374"/>
                  <a:gd name="T1" fmla="*/ 1258 h 1620"/>
                  <a:gd name="T2" fmla="*/ 40 w 1374"/>
                  <a:gd name="T3" fmla="*/ 1324 h 1620"/>
                  <a:gd name="T4" fmla="*/ 42 w 1374"/>
                  <a:gd name="T5" fmla="*/ 1484 h 1620"/>
                  <a:gd name="T6" fmla="*/ 386 w 1374"/>
                  <a:gd name="T7" fmla="*/ 1572 h 1620"/>
                  <a:gd name="T8" fmla="*/ 494 w 1374"/>
                  <a:gd name="T9" fmla="*/ 1488 h 1620"/>
                  <a:gd name="T10" fmla="*/ 266 w 1374"/>
                  <a:gd name="T11" fmla="*/ 1124 h 1620"/>
                  <a:gd name="T12" fmla="*/ 190 w 1374"/>
                  <a:gd name="T13" fmla="*/ 1036 h 1620"/>
                  <a:gd name="T14" fmla="*/ 364 w 1374"/>
                  <a:gd name="T15" fmla="*/ 682 h 1620"/>
                  <a:gd name="T16" fmla="*/ 452 w 1374"/>
                  <a:gd name="T17" fmla="*/ 438 h 1620"/>
                  <a:gd name="T18" fmla="*/ 478 w 1374"/>
                  <a:gd name="T19" fmla="*/ 92 h 1620"/>
                  <a:gd name="T20" fmla="*/ 656 w 1374"/>
                  <a:gd name="T21" fmla="*/ 0 h 1620"/>
                  <a:gd name="T22" fmla="*/ 922 w 1374"/>
                  <a:gd name="T23" fmla="*/ 168 h 1620"/>
                  <a:gd name="T24" fmla="*/ 978 w 1374"/>
                  <a:gd name="T25" fmla="*/ 502 h 1620"/>
                  <a:gd name="T26" fmla="*/ 1140 w 1374"/>
                  <a:gd name="T27" fmla="*/ 750 h 1620"/>
                  <a:gd name="T28" fmla="*/ 1224 w 1374"/>
                  <a:gd name="T29" fmla="*/ 1120 h 1620"/>
                  <a:gd name="T30" fmla="*/ 1078 w 1374"/>
                  <a:gd name="T31" fmla="*/ 1242 h 1620"/>
                  <a:gd name="T32" fmla="*/ 988 w 1374"/>
                  <a:gd name="T33" fmla="*/ 1172 h 1620"/>
                  <a:gd name="T34" fmla="*/ 932 w 1374"/>
                  <a:gd name="T35" fmla="*/ 1222 h 1620"/>
                  <a:gd name="T36" fmla="*/ 952 w 1374"/>
                  <a:gd name="T37" fmla="*/ 1542 h 1620"/>
                  <a:gd name="T38" fmla="*/ 1068 w 1374"/>
                  <a:gd name="T39" fmla="*/ 1560 h 1620"/>
                  <a:gd name="T40" fmla="*/ 1292 w 1374"/>
                  <a:gd name="T41" fmla="*/ 1434 h 1620"/>
                  <a:gd name="T42" fmla="*/ 1236 w 1374"/>
                  <a:gd name="T43" fmla="*/ 1276 h 1620"/>
                  <a:gd name="T44" fmla="*/ 1326 w 1374"/>
                  <a:gd name="T45" fmla="*/ 1330 h 1620"/>
                  <a:gd name="T46" fmla="*/ 1330 w 1374"/>
                  <a:gd name="T47" fmla="*/ 1438 h 1620"/>
                  <a:gd name="T48" fmla="*/ 1048 w 1374"/>
                  <a:gd name="T49" fmla="*/ 1614 h 1620"/>
                  <a:gd name="T50" fmla="*/ 900 w 1374"/>
                  <a:gd name="T51" fmla="*/ 1570 h 1620"/>
                  <a:gd name="T52" fmla="*/ 578 w 1374"/>
                  <a:gd name="T53" fmla="*/ 1546 h 1620"/>
                  <a:gd name="T54" fmla="*/ 356 w 1374"/>
                  <a:gd name="T55" fmla="*/ 1606 h 1620"/>
                  <a:gd name="T56" fmla="*/ 0 w 1374"/>
                  <a:gd name="T57" fmla="*/ 1464 h 1620"/>
                  <a:gd name="T58" fmla="*/ 14 w 1374"/>
                  <a:gd name="T59" fmla="*/ 1256 h 1620"/>
                  <a:gd name="T60" fmla="*/ 166 w 1374"/>
                  <a:gd name="T61" fmla="*/ 1186 h 1620"/>
                  <a:gd name="T62" fmla="*/ 438 w 1374"/>
                  <a:gd name="T63" fmla="*/ 716 h 1620"/>
                  <a:gd name="T64" fmla="*/ 358 w 1374"/>
                  <a:gd name="T65" fmla="*/ 934 h 1620"/>
                  <a:gd name="T66" fmla="*/ 288 w 1374"/>
                  <a:gd name="T67" fmla="*/ 1036 h 1620"/>
                  <a:gd name="T68" fmla="*/ 326 w 1374"/>
                  <a:gd name="T69" fmla="*/ 1124 h 1620"/>
                  <a:gd name="T70" fmla="*/ 520 w 1374"/>
                  <a:gd name="T71" fmla="*/ 1354 h 1620"/>
                  <a:gd name="T72" fmla="*/ 524 w 1374"/>
                  <a:gd name="T73" fmla="*/ 1412 h 1620"/>
                  <a:gd name="T74" fmla="*/ 790 w 1374"/>
                  <a:gd name="T75" fmla="*/ 1418 h 1620"/>
                  <a:gd name="T76" fmla="*/ 892 w 1374"/>
                  <a:gd name="T77" fmla="*/ 1424 h 1620"/>
                  <a:gd name="T78" fmla="*/ 914 w 1374"/>
                  <a:gd name="T79" fmla="*/ 1402 h 1620"/>
                  <a:gd name="T80" fmla="*/ 948 w 1374"/>
                  <a:gd name="T81" fmla="*/ 1130 h 1620"/>
                  <a:gd name="T82" fmla="*/ 976 w 1374"/>
                  <a:gd name="T83" fmla="*/ 930 h 1620"/>
                  <a:gd name="T84" fmla="*/ 842 w 1374"/>
                  <a:gd name="T85" fmla="*/ 588 h 1620"/>
                  <a:gd name="T86" fmla="*/ 820 w 1374"/>
                  <a:gd name="T87" fmla="*/ 438 h 1620"/>
                  <a:gd name="T88" fmla="*/ 700 w 1374"/>
                  <a:gd name="T89" fmla="*/ 370 h 1620"/>
                  <a:gd name="T90" fmla="*/ 744 w 1374"/>
                  <a:gd name="T91" fmla="*/ 288 h 1620"/>
                  <a:gd name="T92" fmla="*/ 802 w 1374"/>
                  <a:gd name="T93" fmla="*/ 390 h 1620"/>
                  <a:gd name="T94" fmla="*/ 786 w 1374"/>
                  <a:gd name="T95" fmla="*/ 246 h 1620"/>
                  <a:gd name="T96" fmla="*/ 674 w 1374"/>
                  <a:gd name="T97" fmla="*/ 302 h 1620"/>
                  <a:gd name="T98" fmla="*/ 538 w 1374"/>
                  <a:gd name="T99" fmla="*/ 246 h 1620"/>
                  <a:gd name="T100" fmla="*/ 494 w 1374"/>
                  <a:gd name="T101" fmla="*/ 368 h 1620"/>
                  <a:gd name="T102" fmla="*/ 508 w 1374"/>
                  <a:gd name="T103" fmla="*/ 344 h 1620"/>
                  <a:gd name="T104" fmla="*/ 558 w 1374"/>
                  <a:gd name="T105" fmla="*/ 304 h 1620"/>
                  <a:gd name="T106" fmla="*/ 510 w 1374"/>
                  <a:gd name="T107" fmla="*/ 418 h 1620"/>
                  <a:gd name="T108" fmla="*/ 576 w 1374"/>
                  <a:gd name="T109" fmla="*/ 514 h 1620"/>
                  <a:gd name="T110" fmla="*/ 792 w 1374"/>
                  <a:gd name="T111" fmla="*/ 466 h 1620"/>
                  <a:gd name="T112" fmla="*/ 570 w 1374"/>
                  <a:gd name="T113" fmla="*/ 560 h 1620"/>
                  <a:gd name="T114" fmla="*/ 762 w 1374"/>
                  <a:gd name="T115" fmla="*/ 514 h 1620"/>
                  <a:gd name="T116" fmla="*/ 568 w 1374"/>
                  <a:gd name="T117" fmla="*/ 618 h 1620"/>
                  <a:gd name="T118" fmla="*/ 1078 w 1374"/>
                  <a:gd name="T119" fmla="*/ 892 h 1620"/>
                  <a:gd name="T120" fmla="*/ 1072 w 1374"/>
                  <a:gd name="T121" fmla="*/ 986 h 1620"/>
                  <a:gd name="T122" fmla="*/ 870 w 1374"/>
                  <a:gd name="T123" fmla="*/ 496 h 1620"/>
                  <a:gd name="T124" fmla="*/ 924 w 1374"/>
                  <a:gd name="T125" fmla="*/ 514 h 1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74" h="1620">
                    <a:moveTo>
                      <a:pt x="174" y="1170"/>
                    </a:moveTo>
                    <a:lnTo>
                      <a:pt x="174" y="1170"/>
                    </a:lnTo>
                    <a:lnTo>
                      <a:pt x="174" y="1188"/>
                    </a:lnTo>
                    <a:lnTo>
                      <a:pt x="172" y="1204"/>
                    </a:lnTo>
                    <a:lnTo>
                      <a:pt x="168" y="1218"/>
                    </a:lnTo>
                    <a:lnTo>
                      <a:pt x="162" y="1230"/>
                    </a:lnTo>
                    <a:lnTo>
                      <a:pt x="154" y="1238"/>
                    </a:lnTo>
                    <a:lnTo>
                      <a:pt x="142" y="1246"/>
                    </a:lnTo>
                    <a:lnTo>
                      <a:pt x="130" y="1252"/>
                    </a:lnTo>
                    <a:lnTo>
                      <a:pt x="114" y="1256"/>
                    </a:lnTo>
                    <a:lnTo>
                      <a:pt x="114" y="1256"/>
                    </a:lnTo>
                    <a:lnTo>
                      <a:pt x="88" y="1258"/>
                    </a:lnTo>
                    <a:lnTo>
                      <a:pt x="64" y="1258"/>
                    </a:lnTo>
                    <a:lnTo>
                      <a:pt x="64" y="1258"/>
                    </a:lnTo>
                    <a:lnTo>
                      <a:pt x="52" y="1260"/>
                    </a:lnTo>
                    <a:lnTo>
                      <a:pt x="42" y="1262"/>
                    </a:lnTo>
                    <a:lnTo>
                      <a:pt x="34" y="1266"/>
                    </a:lnTo>
                    <a:lnTo>
                      <a:pt x="28" y="1272"/>
                    </a:lnTo>
                    <a:lnTo>
                      <a:pt x="26" y="1278"/>
                    </a:lnTo>
                    <a:lnTo>
                      <a:pt x="24" y="1286"/>
                    </a:lnTo>
                    <a:lnTo>
                      <a:pt x="26" y="1294"/>
                    </a:lnTo>
                    <a:lnTo>
                      <a:pt x="30" y="1304"/>
                    </a:lnTo>
                    <a:lnTo>
                      <a:pt x="30" y="1304"/>
                    </a:lnTo>
                    <a:lnTo>
                      <a:pt x="40" y="1324"/>
                    </a:lnTo>
                    <a:lnTo>
                      <a:pt x="46" y="1342"/>
                    </a:lnTo>
                    <a:lnTo>
                      <a:pt x="50" y="1360"/>
                    </a:lnTo>
                    <a:lnTo>
                      <a:pt x="52" y="1378"/>
                    </a:lnTo>
                    <a:lnTo>
                      <a:pt x="52" y="1396"/>
                    </a:lnTo>
                    <a:lnTo>
                      <a:pt x="48" y="1416"/>
                    </a:lnTo>
                    <a:lnTo>
                      <a:pt x="42" y="1434"/>
                    </a:lnTo>
                    <a:lnTo>
                      <a:pt x="32" y="1452"/>
                    </a:lnTo>
                    <a:lnTo>
                      <a:pt x="32" y="1452"/>
                    </a:lnTo>
                    <a:lnTo>
                      <a:pt x="32" y="1456"/>
                    </a:lnTo>
                    <a:lnTo>
                      <a:pt x="32" y="1460"/>
                    </a:lnTo>
                    <a:lnTo>
                      <a:pt x="36" y="1472"/>
                    </a:lnTo>
                    <a:lnTo>
                      <a:pt x="42" y="1484"/>
                    </a:lnTo>
                    <a:lnTo>
                      <a:pt x="50" y="1492"/>
                    </a:lnTo>
                    <a:lnTo>
                      <a:pt x="50" y="1492"/>
                    </a:lnTo>
                    <a:lnTo>
                      <a:pt x="60" y="1498"/>
                    </a:lnTo>
                    <a:lnTo>
                      <a:pt x="72" y="1500"/>
                    </a:lnTo>
                    <a:lnTo>
                      <a:pt x="98" y="1506"/>
                    </a:lnTo>
                    <a:lnTo>
                      <a:pt x="98" y="1506"/>
                    </a:lnTo>
                    <a:lnTo>
                      <a:pt x="216" y="1536"/>
                    </a:lnTo>
                    <a:lnTo>
                      <a:pt x="276" y="1550"/>
                    </a:lnTo>
                    <a:lnTo>
                      <a:pt x="336" y="1564"/>
                    </a:lnTo>
                    <a:lnTo>
                      <a:pt x="336" y="1564"/>
                    </a:lnTo>
                    <a:lnTo>
                      <a:pt x="360" y="1568"/>
                    </a:lnTo>
                    <a:lnTo>
                      <a:pt x="386" y="1572"/>
                    </a:lnTo>
                    <a:lnTo>
                      <a:pt x="412" y="1572"/>
                    </a:lnTo>
                    <a:lnTo>
                      <a:pt x="438" y="1570"/>
                    </a:lnTo>
                    <a:lnTo>
                      <a:pt x="438" y="1570"/>
                    </a:lnTo>
                    <a:lnTo>
                      <a:pt x="452" y="1566"/>
                    </a:lnTo>
                    <a:lnTo>
                      <a:pt x="464" y="1560"/>
                    </a:lnTo>
                    <a:lnTo>
                      <a:pt x="476" y="1552"/>
                    </a:lnTo>
                    <a:lnTo>
                      <a:pt x="484" y="1542"/>
                    </a:lnTo>
                    <a:lnTo>
                      <a:pt x="490" y="1532"/>
                    </a:lnTo>
                    <a:lnTo>
                      <a:pt x="494" y="1518"/>
                    </a:lnTo>
                    <a:lnTo>
                      <a:pt x="494" y="1504"/>
                    </a:lnTo>
                    <a:lnTo>
                      <a:pt x="494" y="1488"/>
                    </a:lnTo>
                    <a:lnTo>
                      <a:pt x="494" y="1488"/>
                    </a:lnTo>
                    <a:lnTo>
                      <a:pt x="490" y="1468"/>
                    </a:lnTo>
                    <a:lnTo>
                      <a:pt x="486" y="1448"/>
                    </a:lnTo>
                    <a:lnTo>
                      <a:pt x="480" y="1430"/>
                    </a:lnTo>
                    <a:lnTo>
                      <a:pt x="472" y="1412"/>
                    </a:lnTo>
                    <a:lnTo>
                      <a:pt x="472" y="1412"/>
                    </a:lnTo>
                    <a:lnTo>
                      <a:pt x="386" y="1284"/>
                    </a:lnTo>
                    <a:lnTo>
                      <a:pt x="344" y="1220"/>
                    </a:lnTo>
                    <a:lnTo>
                      <a:pt x="298" y="1158"/>
                    </a:lnTo>
                    <a:lnTo>
                      <a:pt x="298" y="1158"/>
                    </a:lnTo>
                    <a:lnTo>
                      <a:pt x="290" y="1146"/>
                    </a:lnTo>
                    <a:lnTo>
                      <a:pt x="278" y="1134"/>
                    </a:lnTo>
                    <a:lnTo>
                      <a:pt x="266" y="1124"/>
                    </a:lnTo>
                    <a:lnTo>
                      <a:pt x="254" y="1118"/>
                    </a:lnTo>
                    <a:lnTo>
                      <a:pt x="240" y="1114"/>
                    </a:lnTo>
                    <a:lnTo>
                      <a:pt x="224" y="1112"/>
                    </a:lnTo>
                    <a:lnTo>
                      <a:pt x="208" y="1116"/>
                    </a:lnTo>
                    <a:lnTo>
                      <a:pt x="190" y="1122"/>
                    </a:lnTo>
                    <a:lnTo>
                      <a:pt x="190" y="1122"/>
                    </a:lnTo>
                    <a:lnTo>
                      <a:pt x="186" y="1108"/>
                    </a:lnTo>
                    <a:lnTo>
                      <a:pt x="184" y="1092"/>
                    </a:lnTo>
                    <a:lnTo>
                      <a:pt x="184" y="1078"/>
                    </a:lnTo>
                    <a:lnTo>
                      <a:pt x="184" y="1064"/>
                    </a:lnTo>
                    <a:lnTo>
                      <a:pt x="186" y="1050"/>
                    </a:lnTo>
                    <a:lnTo>
                      <a:pt x="190" y="1036"/>
                    </a:lnTo>
                    <a:lnTo>
                      <a:pt x="200" y="1008"/>
                    </a:lnTo>
                    <a:lnTo>
                      <a:pt x="200" y="1008"/>
                    </a:lnTo>
                    <a:lnTo>
                      <a:pt x="232" y="940"/>
                    </a:lnTo>
                    <a:lnTo>
                      <a:pt x="248" y="906"/>
                    </a:lnTo>
                    <a:lnTo>
                      <a:pt x="262" y="870"/>
                    </a:lnTo>
                    <a:lnTo>
                      <a:pt x="262" y="870"/>
                    </a:lnTo>
                    <a:lnTo>
                      <a:pt x="280" y="820"/>
                    </a:lnTo>
                    <a:lnTo>
                      <a:pt x="304" y="772"/>
                    </a:lnTo>
                    <a:lnTo>
                      <a:pt x="316" y="748"/>
                    </a:lnTo>
                    <a:lnTo>
                      <a:pt x="332" y="726"/>
                    </a:lnTo>
                    <a:lnTo>
                      <a:pt x="348" y="704"/>
                    </a:lnTo>
                    <a:lnTo>
                      <a:pt x="364" y="682"/>
                    </a:lnTo>
                    <a:lnTo>
                      <a:pt x="364" y="682"/>
                    </a:lnTo>
                    <a:lnTo>
                      <a:pt x="378" y="666"/>
                    </a:lnTo>
                    <a:lnTo>
                      <a:pt x="390" y="650"/>
                    </a:lnTo>
                    <a:lnTo>
                      <a:pt x="390" y="650"/>
                    </a:lnTo>
                    <a:lnTo>
                      <a:pt x="406" y="628"/>
                    </a:lnTo>
                    <a:lnTo>
                      <a:pt x="422" y="604"/>
                    </a:lnTo>
                    <a:lnTo>
                      <a:pt x="434" y="578"/>
                    </a:lnTo>
                    <a:lnTo>
                      <a:pt x="444" y="552"/>
                    </a:lnTo>
                    <a:lnTo>
                      <a:pt x="452" y="526"/>
                    </a:lnTo>
                    <a:lnTo>
                      <a:pt x="456" y="498"/>
                    </a:lnTo>
                    <a:lnTo>
                      <a:pt x="456" y="468"/>
                    </a:lnTo>
                    <a:lnTo>
                      <a:pt x="452" y="438"/>
                    </a:lnTo>
                    <a:lnTo>
                      <a:pt x="452" y="438"/>
                    </a:lnTo>
                    <a:lnTo>
                      <a:pt x="448" y="406"/>
                    </a:lnTo>
                    <a:lnTo>
                      <a:pt x="446" y="374"/>
                    </a:lnTo>
                    <a:lnTo>
                      <a:pt x="444" y="310"/>
                    </a:lnTo>
                    <a:lnTo>
                      <a:pt x="446" y="246"/>
                    </a:lnTo>
                    <a:lnTo>
                      <a:pt x="450" y="182"/>
                    </a:lnTo>
                    <a:lnTo>
                      <a:pt x="450" y="182"/>
                    </a:lnTo>
                    <a:lnTo>
                      <a:pt x="452" y="162"/>
                    </a:lnTo>
                    <a:lnTo>
                      <a:pt x="456" y="144"/>
                    </a:lnTo>
                    <a:lnTo>
                      <a:pt x="462" y="124"/>
                    </a:lnTo>
                    <a:lnTo>
                      <a:pt x="470" y="108"/>
                    </a:lnTo>
                    <a:lnTo>
                      <a:pt x="478" y="92"/>
                    </a:lnTo>
                    <a:lnTo>
                      <a:pt x="488" y="76"/>
                    </a:lnTo>
                    <a:lnTo>
                      <a:pt x="500" y="62"/>
                    </a:lnTo>
                    <a:lnTo>
                      <a:pt x="514" y="50"/>
                    </a:lnTo>
                    <a:lnTo>
                      <a:pt x="528" y="40"/>
                    </a:lnTo>
                    <a:lnTo>
                      <a:pt x="544" y="30"/>
                    </a:lnTo>
                    <a:lnTo>
                      <a:pt x="560" y="20"/>
                    </a:lnTo>
                    <a:lnTo>
                      <a:pt x="578" y="14"/>
                    </a:lnTo>
                    <a:lnTo>
                      <a:pt x="596" y="8"/>
                    </a:lnTo>
                    <a:lnTo>
                      <a:pt x="614" y="4"/>
                    </a:lnTo>
                    <a:lnTo>
                      <a:pt x="634" y="2"/>
                    </a:lnTo>
                    <a:lnTo>
                      <a:pt x="656" y="0"/>
                    </a:lnTo>
                    <a:lnTo>
                      <a:pt x="656" y="0"/>
                    </a:lnTo>
                    <a:lnTo>
                      <a:pt x="686" y="2"/>
                    </a:lnTo>
                    <a:lnTo>
                      <a:pt x="718" y="6"/>
                    </a:lnTo>
                    <a:lnTo>
                      <a:pt x="746" y="12"/>
                    </a:lnTo>
                    <a:lnTo>
                      <a:pt x="772" y="20"/>
                    </a:lnTo>
                    <a:lnTo>
                      <a:pt x="798" y="32"/>
                    </a:lnTo>
                    <a:lnTo>
                      <a:pt x="822" y="46"/>
                    </a:lnTo>
                    <a:lnTo>
                      <a:pt x="844" y="60"/>
                    </a:lnTo>
                    <a:lnTo>
                      <a:pt x="864" y="78"/>
                    </a:lnTo>
                    <a:lnTo>
                      <a:pt x="882" y="98"/>
                    </a:lnTo>
                    <a:lnTo>
                      <a:pt x="898" y="120"/>
                    </a:lnTo>
                    <a:lnTo>
                      <a:pt x="910" y="144"/>
                    </a:lnTo>
                    <a:lnTo>
                      <a:pt x="922" y="168"/>
                    </a:lnTo>
                    <a:lnTo>
                      <a:pt x="930" y="196"/>
                    </a:lnTo>
                    <a:lnTo>
                      <a:pt x="938" y="224"/>
                    </a:lnTo>
                    <a:lnTo>
                      <a:pt x="940" y="254"/>
                    </a:lnTo>
                    <a:lnTo>
                      <a:pt x="942" y="286"/>
                    </a:lnTo>
                    <a:lnTo>
                      <a:pt x="942" y="286"/>
                    </a:lnTo>
                    <a:lnTo>
                      <a:pt x="944" y="344"/>
                    </a:lnTo>
                    <a:lnTo>
                      <a:pt x="946" y="370"/>
                    </a:lnTo>
                    <a:lnTo>
                      <a:pt x="950" y="398"/>
                    </a:lnTo>
                    <a:lnTo>
                      <a:pt x="956" y="426"/>
                    </a:lnTo>
                    <a:lnTo>
                      <a:pt x="962" y="452"/>
                    </a:lnTo>
                    <a:lnTo>
                      <a:pt x="968" y="478"/>
                    </a:lnTo>
                    <a:lnTo>
                      <a:pt x="978" y="502"/>
                    </a:lnTo>
                    <a:lnTo>
                      <a:pt x="988" y="528"/>
                    </a:lnTo>
                    <a:lnTo>
                      <a:pt x="998" y="552"/>
                    </a:lnTo>
                    <a:lnTo>
                      <a:pt x="1012" y="576"/>
                    </a:lnTo>
                    <a:lnTo>
                      <a:pt x="1024" y="600"/>
                    </a:lnTo>
                    <a:lnTo>
                      <a:pt x="1040" y="622"/>
                    </a:lnTo>
                    <a:lnTo>
                      <a:pt x="1056" y="646"/>
                    </a:lnTo>
                    <a:lnTo>
                      <a:pt x="1074" y="668"/>
                    </a:lnTo>
                    <a:lnTo>
                      <a:pt x="1094" y="690"/>
                    </a:lnTo>
                    <a:lnTo>
                      <a:pt x="1094" y="690"/>
                    </a:lnTo>
                    <a:lnTo>
                      <a:pt x="1110" y="710"/>
                    </a:lnTo>
                    <a:lnTo>
                      <a:pt x="1126" y="730"/>
                    </a:lnTo>
                    <a:lnTo>
                      <a:pt x="1140" y="750"/>
                    </a:lnTo>
                    <a:lnTo>
                      <a:pt x="1152" y="772"/>
                    </a:lnTo>
                    <a:lnTo>
                      <a:pt x="1176" y="814"/>
                    </a:lnTo>
                    <a:lnTo>
                      <a:pt x="1196" y="860"/>
                    </a:lnTo>
                    <a:lnTo>
                      <a:pt x="1212" y="908"/>
                    </a:lnTo>
                    <a:lnTo>
                      <a:pt x="1224" y="956"/>
                    </a:lnTo>
                    <a:lnTo>
                      <a:pt x="1232" y="1006"/>
                    </a:lnTo>
                    <a:lnTo>
                      <a:pt x="1236" y="1056"/>
                    </a:lnTo>
                    <a:lnTo>
                      <a:pt x="1236" y="1056"/>
                    </a:lnTo>
                    <a:lnTo>
                      <a:pt x="1236" y="1072"/>
                    </a:lnTo>
                    <a:lnTo>
                      <a:pt x="1234" y="1088"/>
                    </a:lnTo>
                    <a:lnTo>
                      <a:pt x="1230" y="1104"/>
                    </a:lnTo>
                    <a:lnTo>
                      <a:pt x="1224" y="1120"/>
                    </a:lnTo>
                    <a:lnTo>
                      <a:pt x="1218" y="1134"/>
                    </a:lnTo>
                    <a:lnTo>
                      <a:pt x="1208" y="1150"/>
                    </a:lnTo>
                    <a:lnTo>
                      <a:pt x="1198" y="1164"/>
                    </a:lnTo>
                    <a:lnTo>
                      <a:pt x="1188" y="1178"/>
                    </a:lnTo>
                    <a:lnTo>
                      <a:pt x="1176" y="1192"/>
                    </a:lnTo>
                    <a:lnTo>
                      <a:pt x="1162" y="1204"/>
                    </a:lnTo>
                    <a:lnTo>
                      <a:pt x="1148" y="1214"/>
                    </a:lnTo>
                    <a:lnTo>
                      <a:pt x="1134" y="1222"/>
                    </a:lnTo>
                    <a:lnTo>
                      <a:pt x="1120" y="1230"/>
                    </a:lnTo>
                    <a:lnTo>
                      <a:pt x="1106" y="1236"/>
                    </a:lnTo>
                    <a:lnTo>
                      <a:pt x="1092" y="1240"/>
                    </a:lnTo>
                    <a:lnTo>
                      <a:pt x="1078" y="1242"/>
                    </a:lnTo>
                    <a:lnTo>
                      <a:pt x="1078" y="1242"/>
                    </a:lnTo>
                    <a:lnTo>
                      <a:pt x="1066" y="1242"/>
                    </a:lnTo>
                    <a:lnTo>
                      <a:pt x="1054" y="1240"/>
                    </a:lnTo>
                    <a:lnTo>
                      <a:pt x="1042" y="1236"/>
                    </a:lnTo>
                    <a:lnTo>
                      <a:pt x="1032" y="1232"/>
                    </a:lnTo>
                    <a:lnTo>
                      <a:pt x="1022" y="1226"/>
                    </a:lnTo>
                    <a:lnTo>
                      <a:pt x="1014" y="1218"/>
                    </a:lnTo>
                    <a:lnTo>
                      <a:pt x="1008" y="1208"/>
                    </a:lnTo>
                    <a:lnTo>
                      <a:pt x="1000" y="1196"/>
                    </a:lnTo>
                    <a:lnTo>
                      <a:pt x="1000" y="1196"/>
                    </a:lnTo>
                    <a:lnTo>
                      <a:pt x="994" y="1184"/>
                    </a:lnTo>
                    <a:lnTo>
                      <a:pt x="988" y="1172"/>
                    </a:lnTo>
                    <a:lnTo>
                      <a:pt x="988" y="1172"/>
                    </a:lnTo>
                    <a:lnTo>
                      <a:pt x="972" y="1158"/>
                    </a:lnTo>
                    <a:lnTo>
                      <a:pt x="964" y="1152"/>
                    </a:lnTo>
                    <a:lnTo>
                      <a:pt x="958" y="1152"/>
                    </a:lnTo>
                    <a:lnTo>
                      <a:pt x="958" y="1152"/>
                    </a:lnTo>
                    <a:lnTo>
                      <a:pt x="950" y="1154"/>
                    </a:lnTo>
                    <a:lnTo>
                      <a:pt x="942" y="1162"/>
                    </a:lnTo>
                    <a:lnTo>
                      <a:pt x="936" y="1170"/>
                    </a:lnTo>
                    <a:lnTo>
                      <a:pt x="934" y="1180"/>
                    </a:lnTo>
                    <a:lnTo>
                      <a:pt x="934" y="1180"/>
                    </a:lnTo>
                    <a:lnTo>
                      <a:pt x="932" y="1200"/>
                    </a:lnTo>
                    <a:lnTo>
                      <a:pt x="932" y="1222"/>
                    </a:lnTo>
                    <a:lnTo>
                      <a:pt x="932" y="1266"/>
                    </a:lnTo>
                    <a:lnTo>
                      <a:pt x="932" y="1266"/>
                    </a:lnTo>
                    <a:lnTo>
                      <a:pt x="940" y="1432"/>
                    </a:lnTo>
                    <a:lnTo>
                      <a:pt x="940" y="1432"/>
                    </a:lnTo>
                    <a:lnTo>
                      <a:pt x="938" y="1456"/>
                    </a:lnTo>
                    <a:lnTo>
                      <a:pt x="936" y="1480"/>
                    </a:lnTo>
                    <a:lnTo>
                      <a:pt x="936" y="1480"/>
                    </a:lnTo>
                    <a:lnTo>
                      <a:pt x="936" y="1494"/>
                    </a:lnTo>
                    <a:lnTo>
                      <a:pt x="938" y="1508"/>
                    </a:lnTo>
                    <a:lnTo>
                      <a:pt x="942" y="1520"/>
                    </a:lnTo>
                    <a:lnTo>
                      <a:pt x="946" y="1532"/>
                    </a:lnTo>
                    <a:lnTo>
                      <a:pt x="952" y="1542"/>
                    </a:lnTo>
                    <a:lnTo>
                      <a:pt x="960" y="1550"/>
                    </a:lnTo>
                    <a:lnTo>
                      <a:pt x="966" y="1558"/>
                    </a:lnTo>
                    <a:lnTo>
                      <a:pt x="976" y="1564"/>
                    </a:lnTo>
                    <a:lnTo>
                      <a:pt x="986" y="1570"/>
                    </a:lnTo>
                    <a:lnTo>
                      <a:pt x="996" y="1572"/>
                    </a:lnTo>
                    <a:lnTo>
                      <a:pt x="1006" y="1574"/>
                    </a:lnTo>
                    <a:lnTo>
                      <a:pt x="1018" y="1574"/>
                    </a:lnTo>
                    <a:lnTo>
                      <a:pt x="1030" y="1574"/>
                    </a:lnTo>
                    <a:lnTo>
                      <a:pt x="1042" y="1570"/>
                    </a:lnTo>
                    <a:lnTo>
                      <a:pt x="1056" y="1566"/>
                    </a:lnTo>
                    <a:lnTo>
                      <a:pt x="1068" y="1560"/>
                    </a:lnTo>
                    <a:lnTo>
                      <a:pt x="1068" y="1560"/>
                    </a:lnTo>
                    <a:lnTo>
                      <a:pt x="1082" y="1552"/>
                    </a:lnTo>
                    <a:lnTo>
                      <a:pt x="1092" y="1544"/>
                    </a:lnTo>
                    <a:lnTo>
                      <a:pt x="1092" y="1544"/>
                    </a:lnTo>
                    <a:lnTo>
                      <a:pt x="1114" y="1526"/>
                    </a:lnTo>
                    <a:lnTo>
                      <a:pt x="1136" y="1510"/>
                    </a:lnTo>
                    <a:lnTo>
                      <a:pt x="1158" y="1496"/>
                    </a:lnTo>
                    <a:lnTo>
                      <a:pt x="1182" y="1482"/>
                    </a:lnTo>
                    <a:lnTo>
                      <a:pt x="1206" y="1470"/>
                    </a:lnTo>
                    <a:lnTo>
                      <a:pt x="1232" y="1458"/>
                    </a:lnTo>
                    <a:lnTo>
                      <a:pt x="1282" y="1438"/>
                    </a:lnTo>
                    <a:lnTo>
                      <a:pt x="1282" y="1438"/>
                    </a:lnTo>
                    <a:lnTo>
                      <a:pt x="1292" y="1434"/>
                    </a:lnTo>
                    <a:lnTo>
                      <a:pt x="1302" y="1428"/>
                    </a:lnTo>
                    <a:lnTo>
                      <a:pt x="1320" y="1416"/>
                    </a:lnTo>
                    <a:lnTo>
                      <a:pt x="1354" y="1386"/>
                    </a:lnTo>
                    <a:lnTo>
                      <a:pt x="1354" y="1386"/>
                    </a:lnTo>
                    <a:lnTo>
                      <a:pt x="1320" y="1360"/>
                    </a:lnTo>
                    <a:lnTo>
                      <a:pt x="1304" y="1348"/>
                    </a:lnTo>
                    <a:lnTo>
                      <a:pt x="1286" y="1336"/>
                    </a:lnTo>
                    <a:lnTo>
                      <a:pt x="1286" y="1336"/>
                    </a:lnTo>
                    <a:lnTo>
                      <a:pt x="1270" y="1326"/>
                    </a:lnTo>
                    <a:lnTo>
                      <a:pt x="1254" y="1312"/>
                    </a:lnTo>
                    <a:lnTo>
                      <a:pt x="1244" y="1296"/>
                    </a:lnTo>
                    <a:lnTo>
                      <a:pt x="1236" y="1276"/>
                    </a:lnTo>
                    <a:lnTo>
                      <a:pt x="1232" y="1256"/>
                    </a:lnTo>
                    <a:lnTo>
                      <a:pt x="1230" y="1232"/>
                    </a:lnTo>
                    <a:lnTo>
                      <a:pt x="1234" y="1208"/>
                    </a:lnTo>
                    <a:lnTo>
                      <a:pt x="1242" y="1182"/>
                    </a:lnTo>
                    <a:lnTo>
                      <a:pt x="1242" y="1182"/>
                    </a:lnTo>
                    <a:lnTo>
                      <a:pt x="1244" y="1210"/>
                    </a:lnTo>
                    <a:lnTo>
                      <a:pt x="1252" y="1236"/>
                    </a:lnTo>
                    <a:lnTo>
                      <a:pt x="1260" y="1260"/>
                    </a:lnTo>
                    <a:lnTo>
                      <a:pt x="1274" y="1280"/>
                    </a:lnTo>
                    <a:lnTo>
                      <a:pt x="1288" y="1298"/>
                    </a:lnTo>
                    <a:lnTo>
                      <a:pt x="1306" y="1316"/>
                    </a:lnTo>
                    <a:lnTo>
                      <a:pt x="1326" y="1330"/>
                    </a:lnTo>
                    <a:lnTo>
                      <a:pt x="1348" y="1344"/>
                    </a:lnTo>
                    <a:lnTo>
                      <a:pt x="1348" y="1344"/>
                    </a:lnTo>
                    <a:lnTo>
                      <a:pt x="1360" y="1352"/>
                    </a:lnTo>
                    <a:lnTo>
                      <a:pt x="1368" y="1360"/>
                    </a:lnTo>
                    <a:lnTo>
                      <a:pt x="1374" y="1370"/>
                    </a:lnTo>
                    <a:lnTo>
                      <a:pt x="1374" y="1382"/>
                    </a:lnTo>
                    <a:lnTo>
                      <a:pt x="1374" y="1392"/>
                    </a:lnTo>
                    <a:lnTo>
                      <a:pt x="1368" y="1404"/>
                    </a:lnTo>
                    <a:lnTo>
                      <a:pt x="1360" y="1414"/>
                    </a:lnTo>
                    <a:lnTo>
                      <a:pt x="1350" y="1424"/>
                    </a:lnTo>
                    <a:lnTo>
                      <a:pt x="1350" y="1424"/>
                    </a:lnTo>
                    <a:lnTo>
                      <a:pt x="1330" y="1438"/>
                    </a:lnTo>
                    <a:lnTo>
                      <a:pt x="1310" y="1450"/>
                    </a:lnTo>
                    <a:lnTo>
                      <a:pt x="1288" y="1462"/>
                    </a:lnTo>
                    <a:lnTo>
                      <a:pt x="1268" y="1474"/>
                    </a:lnTo>
                    <a:lnTo>
                      <a:pt x="1268" y="1474"/>
                    </a:lnTo>
                    <a:lnTo>
                      <a:pt x="1182" y="1528"/>
                    </a:lnTo>
                    <a:lnTo>
                      <a:pt x="1140" y="1558"/>
                    </a:lnTo>
                    <a:lnTo>
                      <a:pt x="1100" y="1588"/>
                    </a:lnTo>
                    <a:lnTo>
                      <a:pt x="1100" y="1588"/>
                    </a:lnTo>
                    <a:lnTo>
                      <a:pt x="1088" y="1596"/>
                    </a:lnTo>
                    <a:lnTo>
                      <a:pt x="1074" y="1602"/>
                    </a:lnTo>
                    <a:lnTo>
                      <a:pt x="1062" y="1608"/>
                    </a:lnTo>
                    <a:lnTo>
                      <a:pt x="1048" y="1614"/>
                    </a:lnTo>
                    <a:lnTo>
                      <a:pt x="1036" y="1616"/>
                    </a:lnTo>
                    <a:lnTo>
                      <a:pt x="1022" y="1618"/>
                    </a:lnTo>
                    <a:lnTo>
                      <a:pt x="1008" y="1620"/>
                    </a:lnTo>
                    <a:lnTo>
                      <a:pt x="996" y="1618"/>
                    </a:lnTo>
                    <a:lnTo>
                      <a:pt x="982" y="1616"/>
                    </a:lnTo>
                    <a:lnTo>
                      <a:pt x="968" y="1614"/>
                    </a:lnTo>
                    <a:lnTo>
                      <a:pt x="956" y="1610"/>
                    </a:lnTo>
                    <a:lnTo>
                      <a:pt x="944" y="1604"/>
                    </a:lnTo>
                    <a:lnTo>
                      <a:pt x="932" y="1598"/>
                    </a:lnTo>
                    <a:lnTo>
                      <a:pt x="920" y="1590"/>
                    </a:lnTo>
                    <a:lnTo>
                      <a:pt x="910" y="1580"/>
                    </a:lnTo>
                    <a:lnTo>
                      <a:pt x="900" y="1570"/>
                    </a:lnTo>
                    <a:lnTo>
                      <a:pt x="900" y="1570"/>
                    </a:lnTo>
                    <a:lnTo>
                      <a:pt x="888" y="1558"/>
                    </a:lnTo>
                    <a:lnTo>
                      <a:pt x="872" y="1548"/>
                    </a:lnTo>
                    <a:lnTo>
                      <a:pt x="854" y="1540"/>
                    </a:lnTo>
                    <a:lnTo>
                      <a:pt x="838" y="1538"/>
                    </a:lnTo>
                    <a:lnTo>
                      <a:pt x="838" y="1538"/>
                    </a:lnTo>
                    <a:lnTo>
                      <a:pt x="780" y="1536"/>
                    </a:lnTo>
                    <a:lnTo>
                      <a:pt x="724" y="1534"/>
                    </a:lnTo>
                    <a:lnTo>
                      <a:pt x="666" y="1536"/>
                    </a:lnTo>
                    <a:lnTo>
                      <a:pt x="610" y="1540"/>
                    </a:lnTo>
                    <a:lnTo>
                      <a:pt x="610" y="1540"/>
                    </a:lnTo>
                    <a:lnTo>
                      <a:pt x="578" y="1546"/>
                    </a:lnTo>
                    <a:lnTo>
                      <a:pt x="546" y="1556"/>
                    </a:lnTo>
                    <a:lnTo>
                      <a:pt x="516" y="1570"/>
                    </a:lnTo>
                    <a:lnTo>
                      <a:pt x="488" y="1584"/>
                    </a:lnTo>
                    <a:lnTo>
                      <a:pt x="488" y="1584"/>
                    </a:lnTo>
                    <a:lnTo>
                      <a:pt x="472" y="1594"/>
                    </a:lnTo>
                    <a:lnTo>
                      <a:pt x="456" y="1602"/>
                    </a:lnTo>
                    <a:lnTo>
                      <a:pt x="440" y="1608"/>
                    </a:lnTo>
                    <a:lnTo>
                      <a:pt x="424" y="1610"/>
                    </a:lnTo>
                    <a:lnTo>
                      <a:pt x="408" y="1612"/>
                    </a:lnTo>
                    <a:lnTo>
                      <a:pt x="392" y="1612"/>
                    </a:lnTo>
                    <a:lnTo>
                      <a:pt x="374" y="1610"/>
                    </a:lnTo>
                    <a:lnTo>
                      <a:pt x="356" y="1606"/>
                    </a:lnTo>
                    <a:lnTo>
                      <a:pt x="356" y="1606"/>
                    </a:lnTo>
                    <a:lnTo>
                      <a:pt x="214" y="1566"/>
                    </a:lnTo>
                    <a:lnTo>
                      <a:pt x="72" y="1530"/>
                    </a:lnTo>
                    <a:lnTo>
                      <a:pt x="72" y="1530"/>
                    </a:lnTo>
                    <a:lnTo>
                      <a:pt x="46" y="1522"/>
                    </a:lnTo>
                    <a:lnTo>
                      <a:pt x="28" y="1514"/>
                    </a:lnTo>
                    <a:lnTo>
                      <a:pt x="14" y="1506"/>
                    </a:lnTo>
                    <a:lnTo>
                      <a:pt x="8" y="1500"/>
                    </a:lnTo>
                    <a:lnTo>
                      <a:pt x="4" y="1494"/>
                    </a:lnTo>
                    <a:lnTo>
                      <a:pt x="2" y="1488"/>
                    </a:lnTo>
                    <a:lnTo>
                      <a:pt x="0" y="1480"/>
                    </a:lnTo>
                    <a:lnTo>
                      <a:pt x="0" y="1464"/>
                    </a:lnTo>
                    <a:lnTo>
                      <a:pt x="4" y="1444"/>
                    </a:lnTo>
                    <a:lnTo>
                      <a:pt x="10" y="1420"/>
                    </a:lnTo>
                    <a:lnTo>
                      <a:pt x="10" y="1420"/>
                    </a:lnTo>
                    <a:lnTo>
                      <a:pt x="16" y="1396"/>
                    </a:lnTo>
                    <a:lnTo>
                      <a:pt x="18" y="1370"/>
                    </a:lnTo>
                    <a:lnTo>
                      <a:pt x="16" y="1344"/>
                    </a:lnTo>
                    <a:lnTo>
                      <a:pt x="12" y="1318"/>
                    </a:lnTo>
                    <a:lnTo>
                      <a:pt x="12" y="1318"/>
                    </a:lnTo>
                    <a:lnTo>
                      <a:pt x="10" y="1298"/>
                    </a:lnTo>
                    <a:lnTo>
                      <a:pt x="8" y="1280"/>
                    </a:lnTo>
                    <a:lnTo>
                      <a:pt x="10" y="1266"/>
                    </a:lnTo>
                    <a:lnTo>
                      <a:pt x="14" y="1256"/>
                    </a:lnTo>
                    <a:lnTo>
                      <a:pt x="22" y="1248"/>
                    </a:lnTo>
                    <a:lnTo>
                      <a:pt x="34" y="1242"/>
                    </a:lnTo>
                    <a:lnTo>
                      <a:pt x="50" y="1240"/>
                    </a:lnTo>
                    <a:lnTo>
                      <a:pt x="72" y="1238"/>
                    </a:lnTo>
                    <a:lnTo>
                      <a:pt x="72" y="1238"/>
                    </a:lnTo>
                    <a:lnTo>
                      <a:pt x="88" y="1236"/>
                    </a:lnTo>
                    <a:lnTo>
                      <a:pt x="104" y="1232"/>
                    </a:lnTo>
                    <a:lnTo>
                      <a:pt x="118" y="1226"/>
                    </a:lnTo>
                    <a:lnTo>
                      <a:pt x="132" y="1220"/>
                    </a:lnTo>
                    <a:lnTo>
                      <a:pt x="144" y="1210"/>
                    </a:lnTo>
                    <a:lnTo>
                      <a:pt x="156" y="1200"/>
                    </a:lnTo>
                    <a:lnTo>
                      <a:pt x="166" y="1186"/>
                    </a:lnTo>
                    <a:lnTo>
                      <a:pt x="174" y="1170"/>
                    </a:lnTo>
                    <a:lnTo>
                      <a:pt x="174" y="1170"/>
                    </a:lnTo>
                    <a:close/>
                    <a:moveTo>
                      <a:pt x="504" y="546"/>
                    </a:moveTo>
                    <a:lnTo>
                      <a:pt x="504" y="546"/>
                    </a:lnTo>
                    <a:lnTo>
                      <a:pt x="488" y="588"/>
                    </a:lnTo>
                    <a:lnTo>
                      <a:pt x="470" y="626"/>
                    </a:lnTo>
                    <a:lnTo>
                      <a:pt x="470" y="626"/>
                    </a:lnTo>
                    <a:lnTo>
                      <a:pt x="456" y="656"/>
                    </a:lnTo>
                    <a:lnTo>
                      <a:pt x="450" y="670"/>
                    </a:lnTo>
                    <a:lnTo>
                      <a:pt x="444" y="686"/>
                    </a:lnTo>
                    <a:lnTo>
                      <a:pt x="440" y="700"/>
                    </a:lnTo>
                    <a:lnTo>
                      <a:pt x="438" y="716"/>
                    </a:lnTo>
                    <a:lnTo>
                      <a:pt x="438" y="734"/>
                    </a:lnTo>
                    <a:lnTo>
                      <a:pt x="442" y="750"/>
                    </a:lnTo>
                    <a:lnTo>
                      <a:pt x="442" y="750"/>
                    </a:lnTo>
                    <a:lnTo>
                      <a:pt x="442" y="756"/>
                    </a:lnTo>
                    <a:lnTo>
                      <a:pt x="442" y="760"/>
                    </a:lnTo>
                    <a:lnTo>
                      <a:pt x="434" y="772"/>
                    </a:lnTo>
                    <a:lnTo>
                      <a:pt x="434" y="772"/>
                    </a:lnTo>
                    <a:lnTo>
                      <a:pt x="414" y="802"/>
                    </a:lnTo>
                    <a:lnTo>
                      <a:pt x="396" y="834"/>
                    </a:lnTo>
                    <a:lnTo>
                      <a:pt x="380" y="866"/>
                    </a:lnTo>
                    <a:lnTo>
                      <a:pt x="368" y="900"/>
                    </a:lnTo>
                    <a:lnTo>
                      <a:pt x="358" y="934"/>
                    </a:lnTo>
                    <a:lnTo>
                      <a:pt x="350" y="970"/>
                    </a:lnTo>
                    <a:lnTo>
                      <a:pt x="346" y="1006"/>
                    </a:lnTo>
                    <a:lnTo>
                      <a:pt x="346" y="1044"/>
                    </a:lnTo>
                    <a:lnTo>
                      <a:pt x="346" y="1044"/>
                    </a:lnTo>
                    <a:lnTo>
                      <a:pt x="346" y="1056"/>
                    </a:lnTo>
                    <a:lnTo>
                      <a:pt x="344" y="1070"/>
                    </a:lnTo>
                    <a:lnTo>
                      <a:pt x="338" y="1104"/>
                    </a:lnTo>
                    <a:lnTo>
                      <a:pt x="338" y="1104"/>
                    </a:lnTo>
                    <a:lnTo>
                      <a:pt x="318" y="1088"/>
                    </a:lnTo>
                    <a:lnTo>
                      <a:pt x="304" y="1072"/>
                    </a:lnTo>
                    <a:lnTo>
                      <a:pt x="296" y="1054"/>
                    </a:lnTo>
                    <a:lnTo>
                      <a:pt x="288" y="1036"/>
                    </a:lnTo>
                    <a:lnTo>
                      <a:pt x="284" y="1018"/>
                    </a:lnTo>
                    <a:lnTo>
                      <a:pt x="282" y="998"/>
                    </a:lnTo>
                    <a:lnTo>
                      <a:pt x="278" y="962"/>
                    </a:lnTo>
                    <a:lnTo>
                      <a:pt x="278" y="962"/>
                    </a:lnTo>
                    <a:lnTo>
                      <a:pt x="274" y="986"/>
                    </a:lnTo>
                    <a:lnTo>
                      <a:pt x="274" y="1008"/>
                    </a:lnTo>
                    <a:lnTo>
                      <a:pt x="274" y="1030"/>
                    </a:lnTo>
                    <a:lnTo>
                      <a:pt x="278" y="1050"/>
                    </a:lnTo>
                    <a:lnTo>
                      <a:pt x="284" y="1070"/>
                    </a:lnTo>
                    <a:lnTo>
                      <a:pt x="294" y="1090"/>
                    </a:lnTo>
                    <a:lnTo>
                      <a:pt x="308" y="1108"/>
                    </a:lnTo>
                    <a:lnTo>
                      <a:pt x="326" y="1124"/>
                    </a:lnTo>
                    <a:lnTo>
                      <a:pt x="326" y="1124"/>
                    </a:lnTo>
                    <a:lnTo>
                      <a:pt x="406" y="1192"/>
                    </a:lnTo>
                    <a:lnTo>
                      <a:pt x="488" y="1260"/>
                    </a:lnTo>
                    <a:lnTo>
                      <a:pt x="488" y="1260"/>
                    </a:lnTo>
                    <a:lnTo>
                      <a:pt x="506" y="1278"/>
                    </a:lnTo>
                    <a:lnTo>
                      <a:pt x="520" y="1294"/>
                    </a:lnTo>
                    <a:lnTo>
                      <a:pt x="528" y="1310"/>
                    </a:lnTo>
                    <a:lnTo>
                      <a:pt x="530" y="1318"/>
                    </a:lnTo>
                    <a:lnTo>
                      <a:pt x="532" y="1324"/>
                    </a:lnTo>
                    <a:lnTo>
                      <a:pt x="530" y="1332"/>
                    </a:lnTo>
                    <a:lnTo>
                      <a:pt x="528" y="1340"/>
                    </a:lnTo>
                    <a:lnTo>
                      <a:pt x="520" y="1354"/>
                    </a:lnTo>
                    <a:lnTo>
                      <a:pt x="506" y="1368"/>
                    </a:lnTo>
                    <a:lnTo>
                      <a:pt x="486" y="1382"/>
                    </a:lnTo>
                    <a:lnTo>
                      <a:pt x="486" y="1382"/>
                    </a:lnTo>
                    <a:lnTo>
                      <a:pt x="546" y="1518"/>
                    </a:lnTo>
                    <a:lnTo>
                      <a:pt x="546" y="1518"/>
                    </a:lnTo>
                    <a:lnTo>
                      <a:pt x="552" y="1504"/>
                    </a:lnTo>
                    <a:lnTo>
                      <a:pt x="554" y="1490"/>
                    </a:lnTo>
                    <a:lnTo>
                      <a:pt x="552" y="1478"/>
                    </a:lnTo>
                    <a:lnTo>
                      <a:pt x="548" y="1464"/>
                    </a:lnTo>
                    <a:lnTo>
                      <a:pt x="534" y="1438"/>
                    </a:lnTo>
                    <a:lnTo>
                      <a:pt x="528" y="1426"/>
                    </a:lnTo>
                    <a:lnTo>
                      <a:pt x="524" y="1412"/>
                    </a:lnTo>
                    <a:lnTo>
                      <a:pt x="524" y="1412"/>
                    </a:lnTo>
                    <a:lnTo>
                      <a:pt x="570" y="1428"/>
                    </a:lnTo>
                    <a:lnTo>
                      <a:pt x="594" y="1434"/>
                    </a:lnTo>
                    <a:lnTo>
                      <a:pt x="618" y="1440"/>
                    </a:lnTo>
                    <a:lnTo>
                      <a:pt x="642" y="1444"/>
                    </a:lnTo>
                    <a:lnTo>
                      <a:pt x="666" y="1446"/>
                    </a:lnTo>
                    <a:lnTo>
                      <a:pt x="692" y="1446"/>
                    </a:lnTo>
                    <a:lnTo>
                      <a:pt x="718" y="1442"/>
                    </a:lnTo>
                    <a:lnTo>
                      <a:pt x="718" y="1442"/>
                    </a:lnTo>
                    <a:lnTo>
                      <a:pt x="744" y="1436"/>
                    </a:lnTo>
                    <a:lnTo>
                      <a:pt x="768" y="1428"/>
                    </a:lnTo>
                    <a:lnTo>
                      <a:pt x="790" y="1418"/>
                    </a:lnTo>
                    <a:lnTo>
                      <a:pt x="812" y="1404"/>
                    </a:lnTo>
                    <a:lnTo>
                      <a:pt x="832" y="1390"/>
                    </a:lnTo>
                    <a:lnTo>
                      <a:pt x="852" y="1372"/>
                    </a:lnTo>
                    <a:lnTo>
                      <a:pt x="870" y="1354"/>
                    </a:lnTo>
                    <a:lnTo>
                      <a:pt x="886" y="1330"/>
                    </a:lnTo>
                    <a:lnTo>
                      <a:pt x="886" y="1330"/>
                    </a:lnTo>
                    <a:lnTo>
                      <a:pt x="892" y="1344"/>
                    </a:lnTo>
                    <a:lnTo>
                      <a:pt x="896" y="1356"/>
                    </a:lnTo>
                    <a:lnTo>
                      <a:pt x="898" y="1368"/>
                    </a:lnTo>
                    <a:lnTo>
                      <a:pt x="898" y="1380"/>
                    </a:lnTo>
                    <a:lnTo>
                      <a:pt x="896" y="1402"/>
                    </a:lnTo>
                    <a:lnTo>
                      <a:pt x="892" y="1424"/>
                    </a:lnTo>
                    <a:lnTo>
                      <a:pt x="886" y="1446"/>
                    </a:lnTo>
                    <a:lnTo>
                      <a:pt x="882" y="1468"/>
                    </a:lnTo>
                    <a:lnTo>
                      <a:pt x="882" y="1480"/>
                    </a:lnTo>
                    <a:lnTo>
                      <a:pt x="882" y="1490"/>
                    </a:lnTo>
                    <a:lnTo>
                      <a:pt x="884" y="1502"/>
                    </a:lnTo>
                    <a:lnTo>
                      <a:pt x="886" y="1512"/>
                    </a:lnTo>
                    <a:lnTo>
                      <a:pt x="886" y="1512"/>
                    </a:lnTo>
                    <a:lnTo>
                      <a:pt x="896" y="1486"/>
                    </a:lnTo>
                    <a:lnTo>
                      <a:pt x="904" y="1458"/>
                    </a:lnTo>
                    <a:lnTo>
                      <a:pt x="910" y="1430"/>
                    </a:lnTo>
                    <a:lnTo>
                      <a:pt x="914" y="1402"/>
                    </a:lnTo>
                    <a:lnTo>
                      <a:pt x="914" y="1402"/>
                    </a:lnTo>
                    <a:lnTo>
                      <a:pt x="912" y="1356"/>
                    </a:lnTo>
                    <a:lnTo>
                      <a:pt x="910" y="1310"/>
                    </a:lnTo>
                    <a:lnTo>
                      <a:pt x="908" y="1266"/>
                    </a:lnTo>
                    <a:lnTo>
                      <a:pt x="908" y="1220"/>
                    </a:lnTo>
                    <a:lnTo>
                      <a:pt x="908" y="1220"/>
                    </a:lnTo>
                    <a:lnTo>
                      <a:pt x="910" y="1200"/>
                    </a:lnTo>
                    <a:lnTo>
                      <a:pt x="912" y="1182"/>
                    </a:lnTo>
                    <a:lnTo>
                      <a:pt x="918" y="1164"/>
                    </a:lnTo>
                    <a:lnTo>
                      <a:pt x="924" y="1156"/>
                    </a:lnTo>
                    <a:lnTo>
                      <a:pt x="928" y="1150"/>
                    </a:lnTo>
                    <a:lnTo>
                      <a:pt x="928" y="1150"/>
                    </a:lnTo>
                    <a:lnTo>
                      <a:pt x="948" y="1130"/>
                    </a:lnTo>
                    <a:lnTo>
                      <a:pt x="970" y="1112"/>
                    </a:lnTo>
                    <a:lnTo>
                      <a:pt x="1006" y="1084"/>
                    </a:lnTo>
                    <a:lnTo>
                      <a:pt x="1006" y="1084"/>
                    </a:lnTo>
                    <a:lnTo>
                      <a:pt x="998" y="1066"/>
                    </a:lnTo>
                    <a:lnTo>
                      <a:pt x="988" y="1048"/>
                    </a:lnTo>
                    <a:lnTo>
                      <a:pt x="982" y="1030"/>
                    </a:lnTo>
                    <a:lnTo>
                      <a:pt x="980" y="1022"/>
                    </a:lnTo>
                    <a:lnTo>
                      <a:pt x="980" y="1014"/>
                    </a:lnTo>
                    <a:lnTo>
                      <a:pt x="980" y="1014"/>
                    </a:lnTo>
                    <a:lnTo>
                      <a:pt x="982" y="986"/>
                    </a:lnTo>
                    <a:lnTo>
                      <a:pt x="980" y="958"/>
                    </a:lnTo>
                    <a:lnTo>
                      <a:pt x="976" y="930"/>
                    </a:lnTo>
                    <a:lnTo>
                      <a:pt x="972" y="904"/>
                    </a:lnTo>
                    <a:lnTo>
                      <a:pt x="966" y="878"/>
                    </a:lnTo>
                    <a:lnTo>
                      <a:pt x="958" y="852"/>
                    </a:lnTo>
                    <a:lnTo>
                      <a:pt x="938" y="800"/>
                    </a:lnTo>
                    <a:lnTo>
                      <a:pt x="916" y="750"/>
                    </a:lnTo>
                    <a:lnTo>
                      <a:pt x="894" y="702"/>
                    </a:lnTo>
                    <a:lnTo>
                      <a:pt x="870" y="652"/>
                    </a:lnTo>
                    <a:lnTo>
                      <a:pt x="850" y="602"/>
                    </a:lnTo>
                    <a:lnTo>
                      <a:pt x="850" y="602"/>
                    </a:lnTo>
                    <a:lnTo>
                      <a:pt x="846" y="594"/>
                    </a:lnTo>
                    <a:lnTo>
                      <a:pt x="842" y="588"/>
                    </a:lnTo>
                    <a:lnTo>
                      <a:pt x="842" y="588"/>
                    </a:lnTo>
                    <a:lnTo>
                      <a:pt x="832" y="574"/>
                    </a:lnTo>
                    <a:lnTo>
                      <a:pt x="822" y="560"/>
                    </a:lnTo>
                    <a:lnTo>
                      <a:pt x="816" y="546"/>
                    </a:lnTo>
                    <a:lnTo>
                      <a:pt x="812" y="530"/>
                    </a:lnTo>
                    <a:lnTo>
                      <a:pt x="810" y="514"/>
                    </a:lnTo>
                    <a:lnTo>
                      <a:pt x="810" y="498"/>
                    </a:lnTo>
                    <a:lnTo>
                      <a:pt x="812" y="482"/>
                    </a:lnTo>
                    <a:lnTo>
                      <a:pt x="816" y="466"/>
                    </a:lnTo>
                    <a:lnTo>
                      <a:pt x="816" y="466"/>
                    </a:lnTo>
                    <a:lnTo>
                      <a:pt x="820" y="456"/>
                    </a:lnTo>
                    <a:lnTo>
                      <a:pt x="820" y="446"/>
                    </a:lnTo>
                    <a:lnTo>
                      <a:pt x="820" y="438"/>
                    </a:lnTo>
                    <a:lnTo>
                      <a:pt x="816" y="432"/>
                    </a:lnTo>
                    <a:lnTo>
                      <a:pt x="812" y="426"/>
                    </a:lnTo>
                    <a:lnTo>
                      <a:pt x="804" y="420"/>
                    </a:lnTo>
                    <a:lnTo>
                      <a:pt x="796" y="416"/>
                    </a:lnTo>
                    <a:lnTo>
                      <a:pt x="786" y="412"/>
                    </a:lnTo>
                    <a:lnTo>
                      <a:pt x="786" y="412"/>
                    </a:lnTo>
                    <a:lnTo>
                      <a:pt x="768" y="406"/>
                    </a:lnTo>
                    <a:lnTo>
                      <a:pt x="750" y="400"/>
                    </a:lnTo>
                    <a:lnTo>
                      <a:pt x="716" y="382"/>
                    </a:lnTo>
                    <a:lnTo>
                      <a:pt x="716" y="382"/>
                    </a:lnTo>
                    <a:lnTo>
                      <a:pt x="708" y="376"/>
                    </a:lnTo>
                    <a:lnTo>
                      <a:pt x="700" y="370"/>
                    </a:lnTo>
                    <a:lnTo>
                      <a:pt x="696" y="362"/>
                    </a:lnTo>
                    <a:lnTo>
                      <a:pt x="696" y="354"/>
                    </a:lnTo>
                    <a:lnTo>
                      <a:pt x="696" y="344"/>
                    </a:lnTo>
                    <a:lnTo>
                      <a:pt x="696" y="336"/>
                    </a:lnTo>
                    <a:lnTo>
                      <a:pt x="702" y="320"/>
                    </a:lnTo>
                    <a:lnTo>
                      <a:pt x="702" y="320"/>
                    </a:lnTo>
                    <a:lnTo>
                      <a:pt x="710" y="308"/>
                    </a:lnTo>
                    <a:lnTo>
                      <a:pt x="720" y="298"/>
                    </a:lnTo>
                    <a:lnTo>
                      <a:pt x="732" y="290"/>
                    </a:lnTo>
                    <a:lnTo>
                      <a:pt x="738" y="288"/>
                    </a:lnTo>
                    <a:lnTo>
                      <a:pt x="744" y="288"/>
                    </a:lnTo>
                    <a:lnTo>
                      <a:pt x="744" y="288"/>
                    </a:lnTo>
                    <a:lnTo>
                      <a:pt x="750" y="290"/>
                    </a:lnTo>
                    <a:lnTo>
                      <a:pt x="756" y="292"/>
                    </a:lnTo>
                    <a:lnTo>
                      <a:pt x="768" y="302"/>
                    </a:lnTo>
                    <a:lnTo>
                      <a:pt x="778" y="312"/>
                    </a:lnTo>
                    <a:lnTo>
                      <a:pt x="786" y="326"/>
                    </a:lnTo>
                    <a:lnTo>
                      <a:pt x="786" y="326"/>
                    </a:lnTo>
                    <a:lnTo>
                      <a:pt x="790" y="340"/>
                    </a:lnTo>
                    <a:lnTo>
                      <a:pt x="790" y="354"/>
                    </a:lnTo>
                    <a:lnTo>
                      <a:pt x="788" y="388"/>
                    </a:lnTo>
                    <a:lnTo>
                      <a:pt x="788" y="388"/>
                    </a:lnTo>
                    <a:lnTo>
                      <a:pt x="796" y="390"/>
                    </a:lnTo>
                    <a:lnTo>
                      <a:pt x="802" y="390"/>
                    </a:lnTo>
                    <a:lnTo>
                      <a:pt x="808" y="388"/>
                    </a:lnTo>
                    <a:lnTo>
                      <a:pt x="814" y="386"/>
                    </a:lnTo>
                    <a:lnTo>
                      <a:pt x="818" y="382"/>
                    </a:lnTo>
                    <a:lnTo>
                      <a:pt x="820" y="376"/>
                    </a:lnTo>
                    <a:lnTo>
                      <a:pt x="824" y="362"/>
                    </a:lnTo>
                    <a:lnTo>
                      <a:pt x="824" y="362"/>
                    </a:lnTo>
                    <a:lnTo>
                      <a:pt x="824" y="338"/>
                    </a:lnTo>
                    <a:lnTo>
                      <a:pt x="822" y="316"/>
                    </a:lnTo>
                    <a:lnTo>
                      <a:pt x="818" y="294"/>
                    </a:lnTo>
                    <a:lnTo>
                      <a:pt x="810" y="276"/>
                    </a:lnTo>
                    <a:lnTo>
                      <a:pt x="798" y="260"/>
                    </a:lnTo>
                    <a:lnTo>
                      <a:pt x="786" y="246"/>
                    </a:lnTo>
                    <a:lnTo>
                      <a:pt x="770" y="238"/>
                    </a:lnTo>
                    <a:lnTo>
                      <a:pt x="762" y="236"/>
                    </a:lnTo>
                    <a:lnTo>
                      <a:pt x="754" y="234"/>
                    </a:lnTo>
                    <a:lnTo>
                      <a:pt x="754" y="234"/>
                    </a:lnTo>
                    <a:lnTo>
                      <a:pt x="738" y="234"/>
                    </a:lnTo>
                    <a:lnTo>
                      <a:pt x="722" y="236"/>
                    </a:lnTo>
                    <a:lnTo>
                      <a:pt x="708" y="240"/>
                    </a:lnTo>
                    <a:lnTo>
                      <a:pt x="702" y="244"/>
                    </a:lnTo>
                    <a:lnTo>
                      <a:pt x="700" y="248"/>
                    </a:lnTo>
                    <a:lnTo>
                      <a:pt x="700" y="248"/>
                    </a:lnTo>
                    <a:lnTo>
                      <a:pt x="686" y="274"/>
                    </a:lnTo>
                    <a:lnTo>
                      <a:pt x="674" y="302"/>
                    </a:lnTo>
                    <a:lnTo>
                      <a:pt x="652" y="358"/>
                    </a:lnTo>
                    <a:lnTo>
                      <a:pt x="652" y="358"/>
                    </a:lnTo>
                    <a:lnTo>
                      <a:pt x="602" y="354"/>
                    </a:lnTo>
                    <a:lnTo>
                      <a:pt x="602" y="354"/>
                    </a:lnTo>
                    <a:lnTo>
                      <a:pt x="592" y="310"/>
                    </a:lnTo>
                    <a:lnTo>
                      <a:pt x="586" y="290"/>
                    </a:lnTo>
                    <a:lnTo>
                      <a:pt x="578" y="272"/>
                    </a:lnTo>
                    <a:lnTo>
                      <a:pt x="578" y="272"/>
                    </a:lnTo>
                    <a:lnTo>
                      <a:pt x="574" y="266"/>
                    </a:lnTo>
                    <a:lnTo>
                      <a:pt x="568" y="260"/>
                    </a:lnTo>
                    <a:lnTo>
                      <a:pt x="552" y="252"/>
                    </a:lnTo>
                    <a:lnTo>
                      <a:pt x="538" y="246"/>
                    </a:lnTo>
                    <a:lnTo>
                      <a:pt x="532" y="244"/>
                    </a:lnTo>
                    <a:lnTo>
                      <a:pt x="530" y="244"/>
                    </a:lnTo>
                    <a:lnTo>
                      <a:pt x="530" y="244"/>
                    </a:lnTo>
                    <a:lnTo>
                      <a:pt x="518" y="260"/>
                    </a:lnTo>
                    <a:lnTo>
                      <a:pt x="506" y="278"/>
                    </a:lnTo>
                    <a:lnTo>
                      <a:pt x="496" y="296"/>
                    </a:lnTo>
                    <a:lnTo>
                      <a:pt x="492" y="314"/>
                    </a:lnTo>
                    <a:lnTo>
                      <a:pt x="492" y="314"/>
                    </a:lnTo>
                    <a:lnTo>
                      <a:pt x="488" y="336"/>
                    </a:lnTo>
                    <a:lnTo>
                      <a:pt x="488" y="346"/>
                    </a:lnTo>
                    <a:lnTo>
                      <a:pt x="490" y="356"/>
                    </a:lnTo>
                    <a:lnTo>
                      <a:pt x="494" y="368"/>
                    </a:lnTo>
                    <a:lnTo>
                      <a:pt x="500" y="376"/>
                    </a:lnTo>
                    <a:lnTo>
                      <a:pt x="508" y="384"/>
                    </a:lnTo>
                    <a:lnTo>
                      <a:pt x="520" y="392"/>
                    </a:lnTo>
                    <a:lnTo>
                      <a:pt x="520" y="392"/>
                    </a:lnTo>
                    <a:lnTo>
                      <a:pt x="522" y="390"/>
                    </a:lnTo>
                    <a:lnTo>
                      <a:pt x="528" y="386"/>
                    </a:lnTo>
                    <a:lnTo>
                      <a:pt x="528" y="386"/>
                    </a:lnTo>
                    <a:lnTo>
                      <a:pt x="516" y="372"/>
                    </a:lnTo>
                    <a:lnTo>
                      <a:pt x="512" y="366"/>
                    </a:lnTo>
                    <a:lnTo>
                      <a:pt x="510" y="358"/>
                    </a:lnTo>
                    <a:lnTo>
                      <a:pt x="510" y="358"/>
                    </a:lnTo>
                    <a:lnTo>
                      <a:pt x="508" y="344"/>
                    </a:lnTo>
                    <a:lnTo>
                      <a:pt x="510" y="328"/>
                    </a:lnTo>
                    <a:lnTo>
                      <a:pt x="512" y="314"/>
                    </a:lnTo>
                    <a:lnTo>
                      <a:pt x="516" y="298"/>
                    </a:lnTo>
                    <a:lnTo>
                      <a:pt x="516" y="298"/>
                    </a:lnTo>
                    <a:lnTo>
                      <a:pt x="518" y="296"/>
                    </a:lnTo>
                    <a:lnTo>
                      <a:pt x="522" y="294"/>
                    </a:lnTo>
                    <a:lnTo>
                      <a:pt x="532" y="292"/>
                    </a:lnTo>
                    <a:lnTo>
                      <a:pt x="542" y="290"/>
                    </a:lnTo>
                    <a:lnTo>
                      <a:pt x="546" y="290"/>
                    </a:lnTo>
                    <a:lnTo>
                      <a:pt x="550" y="292"/>
                    </a:lnTo>
                    <a:lnTo>
                      <a:pt x="550" y="292"/>
                    </a:lnTo>
                    <a:lnTo>
                      <a:pt x="558" y="304"/>
                    </a:lnTo>
                    <a:lnTo>
                      <a:pt x="564" y="318"/>
                    </a:lnTo>
                    <a:lnTo>
                      <a:pt x="570" y="332"/>
                    </a:lnTo>
                    <a:lnTo>
                      <a:pt x="574" y="346"/>
                    </a:lnTo>
                    <a:lnTo>
                      <a:pt x="574" y="346"/>
                    </a:lnTo>
                    <a:lnTo>
                      <a:pt x="574" y="354"/>
                    </a:lnTo>
                    <a:lnTo>
                      <a:pt x="570" y="360"/>
                    </a:lnTo>
                    <a:lnTo>
                      <a:pt x="560" y="374"/>
                    </a:lnTo>
                    <a:lnTo>
                      <a:pt x="560" y="374"/>
                    </a:lnTo>
                    <a:lnTo>
                      <a:pt x="534" y="396"/>
                    </a:lnTo>
                    <a:lnTo>
                      <a:pt x="522" y="406"/>
                    </a:lnTo>
                    <a:lnTo>
                      <a:pt x="510" y="418"/>
                    </a:lnTo>
                    <a:lnTo>
                      <a:pt x="510" y="418"/>
                    </a:lnTo>
                    <a:lnTo>
                      <a:pt x="504" y="428"/>
                    </a:lnTo>
                    <a:lnTo>
                      <a:pt x="498" y="440"/>
                    </a:lnTo>
                    <a:lnTo>
                      <a:pt x="494" y="450"/>
                    </a:lnTo>
                    <a:lnTo>
                      <a:pt x="494" y="454"/>
                    </a:lnTo>
                    <a:lnTo>
                      <a:pt x="494" y="456"/>
                    </a:lnTo>
                    <a:lnTo>
                      <a:pt x="494" y="456"/>
                    </a:lnTo>
                    <a:lnTo>
                      <a:pt x="514" y="476"/>
                    </a:lnTo>
                    <a:lnTo>
                      <a:pt x="526" y="488"/>
                    </a:lnTo>
                    <a:lnTo>
                      <a:pt x="536" y="496"/>
                    </a:lnTo>
                    <a:lnTo>
                      <a:pt x="548" y="504"/>
                    </a:lnTo>
                    <a:lnTo>
                      <a:pt x="562" y="510"/>
                    </a:lnTo>
                    <a:lnTo>
                      <a:pt x="576" y="514"/>
                    </a:lnTo>
                    <a:lnTo>
                      <a:pt x="594" y="514"/>
                    </a:lnTo>
                    <a:lnTo>
                      <a:pt x="594" y="514"/>
                    </a:lnTo>
                    <a:lnTo>
                      <a:pt x="644" y="506"/>
                    </a:lnTo>
                    <a:lnTo>
                      <a:pt x="670" y="500"/>
                    </a:lnTo>
                    <a:lnTo>
                      <a:pt x="694" y="494"/>
                    </a:lnTo>
                    <a:lnTo>
                      <a:pt x="718" y="486"/>
                    </a:lnTo>
                    <a:lnTo>
                      <a:pt x="742" y="474"/>
                    </a:lnTo>
                    <a:lnTo>
                      <a:pt x="766" y="460"/>
                    </a:lnTo>
                    <a:lnTo>
                      <a:pt x="788" y="444"/>
                    </a:lnTo>
                    <a:lnTo>
                      <a:pt x="788" y="444"/>
                    </a:lnTo>
                    <a:lnTo>
                      <a:pt x="792" y="460"/>
                    </a:lnTo>
                    <a:lnTo>
                      <a:pt x="792" y="466"/>
                    </a:lnTo>
                    <a:lnTo>
                      <a:pt x="792" y="466"/>
                    </a:lnTo>
                    <a:lnTo>
                      <a:pt x="734" y="494"/>
                    </a:lnTo>
                    <a:lnTo>
                      <a:pt x="706" y="506"/>
                    </a:lnTo>
                    <a:lnTo>
                      <a:pt x="676" y="518"/>
                    </a:lnTo>
                    <a:lnTo>
                      <a:pt x="646" y="528"/>
                    </a:lnTo>
                    <a:lnTo>
                      <a:pt x="614" y="534"/>
                    </a:lnTo>
                    <a:lnTo>
                      <a:pt x="580" y="538"/>
                    </a:lnTo>
                    <a:lnTo>
                      <a:pt x="564" y="536"/>
                    </a:lnTo>
                    <a:lnTo>
                      <a:pt x="546" y="534"/>
                    </a:lnTo>
                    <a:lnTo>
                      <a:pt x="546" y="534"/>
                    </a:lnTo>
                    <a:lnTo>
                      <a:pt x="558" y="548"/>
                    </a:lnTo>
                    <a:lnTo>
                      <a:pt x="570" y="560"/>
                    </a:lnTo>
                    <a:lnTo>
                      <a:pt x="582" y="566"/>
                    </a:lnTo>
                    <a:lnTo>
                      <a:pt x="596" y="570"/>
                    </a:lnTo>
                    <a:lnTo>
                      <a:pt x="608" y="572"/>
                    </a:lnTo>
                    <a:lnTo>
                      <a:pt x="622" y="570"/>
                    </a:lnTo>
                    <a:lnTo>
                      <a:pt x="634" y="568"/>
                    </a:lnTo>
                    <a:lnTo>
                      <a:pt x="648" y="564"/>
                    </a:lnTo>
                    <a:lnTo>
                      <a:pt x="648" y="564"/>
                    </a:lnTo>
                    <a:lnTo>
                      <a:pt x="672" y="554"/>
                    </a:lnTo>
                    <a:lnTo>
                      <a:pt x="696" y="544"/>
                    </a:lnTo>
                    <a:lnTo>
                      <a:pt x="742" y="520"/>
                    </a:lnTo>
                    <a:lnTo>
                      <a:pt x="742" y="520"/>
                    </a:lnTo>
                    <a:lnTo>
                      <a:pt x="762" y="514"/>
                    </a:lnTo>
                    <a:lnTo>
                      <a:pt x="782" y="510"/>
                    </a:lnTo>
                    <a:lnTo>
                      <a:pt x="782" y="510"/>
                    </a:lnTo>
                    <a:lnTo>
                      <a:pt x="786" y="522"/>
                    </a:lnTo>
                    <a:lnTo>
                      <a:pt x="786" y="522"/>
                    </a:lnTo>
                    <a:lnTo>
                      <a:pt x="698" y="578"/>
                    </a:lnTo>
                    <a:lnTo>
                      <a:pt x="654" y="604"/>
                    </a:lnTo>
                    <a:lnTo>
                      <a:pt x="608" y="630"/>
                    </a:lnTo>
                    <a:lnTo>
                      <a:pt x="608" y="630"/>
                    </a:lnTo>
                    <a:lnTo>
                      <a:pt x="604" y="630"/>
                    </a:lnTo>
                    <a:lnTo>
                      <a:pt x="598" y="630"/>
                    </a:lnTo>
                    <a:lnTo>
                      <a:pt x="582" y="626"/>
                    </a:lnTo>
                    <a:lnTo>
                      <a:pt x="568" y="618"/>
                    </a:lnTo>
                    <a:lnTo>
                      <a:pt x="554" y="608"/>
                    </a:lnTo>
                    <a:lnTo>
                      <a:pt x="554" y="608"/>
                    </a:lnTo>
                    <a:lnTo>
                      <a:pt x="540" y="594"/>
                    </a:lnTo>
                    <a:lnTo>
                      <a:pt x="528" y="578"/>
                    </a:lnTo>
                    <a:lnTo>
                      <a:pt x="504" y="546"/>
                    </a:lnTo>
                    <a:lnTo>
                      <a:pt x="504" y="546"/>
                    </a:lnTo>
                    <a:close/>
                    <a:moveTo>
                      <a:pt x="1078" y="1054"/>
                    </a:moveTo>
                    <a:lnTo>
                      <a:pt x="1078" y="1054"/>
                    </a:lnTo>
                    <a:lnTo>
                      <a:pt x="1084" y="1012"/>
                    </a:lnTo>
                    <a:lnTo>
                      <a:pt x="1086" y="970"/>
                    </a:lnTo>
                    <a:lnTo>
                      <a:pt x="1084" y="930"/>
                    </a:lnTo>
                    <a:lnTo>
                      <a:pt x="1078" y="892"/>
                    </a:lnTo>
                    <a:lnTo>
                      <a:pt x="1068" y="854"/>
                    </a:lnTo>
                    <a:lnTo>
                      <a:pt x="1052" y="818"/>
                    </a:lnTo>
                    <a:lnTo>
                      <a:pt x="1032" y="784"/>
                    </a:lnTo>
                    <a:lnTo>
                      <a:pt x="1008" y="750"/>
                    </a:lnTo>
                    <a:lnTo>
                      <a:pt x="1008" y="750"/>
                    </a:lnTo>
                    <a:lnTo>
                      <a:pt x="1040" y="826"/>
                    </a:lnTo>
                    <a:lnTo>
                      <a:pt x="1056" y="866"/>
                    </a:lnTo>
                    <a:lnTo>
                      <a:pt x="1066" y="904"/>
                    </a:lnTo>
                    <a:lnTo>
                      <a:pt x="1070" y="924"/>
                    </a:lnTo>
                    <a:lnTo>
                      <a:pt x="1072" y="944"/>
                    </a:lnTo>
                    <a:lnTo>
                      <a:pt x="1074" y="966"/>
                    </a:lnTo>
                    <a:lnTo>
                      <a:pt x="1072" y="986"/>
                    </a:lnTo>
                    <a:lnTo>
                      <a:pt x="1070" y="1006"/>
                    </a:lnTo>
                    <a:lnTo>
                      <a:pt x="1064" y="1028"/>
                    </a:lnTo>
                    <a:lnTo>
                      <a:pt x="1056" y="1050"/>
                    </a:lnTo>
                    <a:lnTo>
                      <a:pt x="1046" y="1070"/>
                    </a:lnTo>
                    <a:lnTo>
                      <a:pt x="1046" y="1070"/>
                    </a:lnTo>
                    <a:lnTo>
                      <a:pt x="1108" y="1080"/>
                    </a:lnTo>
                    <a:lnTo>
                      <a:pt x="1108" y="1080"/>
                    </a:lnTo>
                    <a:lnTo>
                      <a:pt x="1078" y="1054"/>
                    </a:lnTo>
                    <a:lnTo>
                      <a:pt x="1078" y="1054"/>
                    </a:lnTo>
                    <a:close/>
                    <a:moveTo>
                      <a:pt x="880" y="490"/>
                    </a:moveTo>
                    <a:lnTo>
                      <a:pt x="880" y="490"/>
                    </a:lnTo>
                    <a:lnTo>
                      <a:pt x="870" y="496"/>
                    </a:lnTo>
                    <a:lnTo>
                      <a:pt x="870" y="496"/>
                    </a:lnTo>
                    <a:lnTo>
                      <a:pt x="888" y="520"/>
                    </a:lnTo>
                    <a:lnTo>
                      <a:pt x="908" y="542"/>
                    </a:lnTo>
                    <a:lnTo>
                      <a:pt x="908" y="542"/>
                    </a:lnTo>
                    <a:lnTo>
                      <a:pt x="912" y="544"/>
                    </a:lnTo>
                    <a:lnTo>
                      <a:pt x="918" y="544"/>
                    </a:lnTo>
                    <a:lnTo>
                      <a:pt x="932" y="542"/>
                    </a:lnTo>
                    <a:lnTo>
                      <a:pt x="932" y="542"/>
                    </a:lnTo>
                    <a:lnTo>
                      <a:pt x="928" y="526"/>
                    </a:lnTo>
                    <a:lnTo>
                      <a:pt x="928" y="520"/>
                    </a:lnTo>
                    <a:lnTo>
                      <a:pt x="924" y="514"/>
                    </a:lnTo>
                    <a:lnTo>
                      <a:pt x="924" y="514"/>
                    </a:lnTo>
                    <a:lnTo>
                      <a:pt x="914" y="508"/>
                    </a:lnTo>
                    <a:lnTo>
                      <a:pt x="902" y="502"/>
                    </a:lnTo>
                    <a:lnTo>
                      <a:pt x="880" y="490"/>
                    </a:lnTo>
                    <a:lnTo>
                      <a:pt x="880" y="490"/>
                    </a:lnTo>
                    <a:close/>
                  </a:path>
                </a:pathLst>
              </a:custGeom>
              <a:solidFill>
                <a:srgbClr val="0070C0"/>
              </a:solidFill>
              <a:ln w="1079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706" tIns="146165" rIns="182706" bIns="14616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111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98" b="0" i="0" u="none" strike="noStrike" kern="0" cap="none" spc="-50" normalizeH="0" baseline="0" noProof="0">
                  <a:ln>
                    <a:noFill/>
                  </a:ln>
                  <a:gradFill>
                    <a:gsLst>
                      <a:gs pos="1250">
                        <a:srgbClr val="EFEFEF"/>
                      </a:gs>
                      <a:gs pos="10417">
                        <a:srgbClr val="EFEFE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2F5AC4-8D54-4E46-8D92-11506751223D}"/>
              </a:ext>
            </a:extLst>
          </p:cNvPr>
          <p:cNvCxnSpPr/>
          <p:nvPr/>
        </p:nvCxnSpPr>
        <p:spPr>
          <a:xfrm>
            <a:off x="8434725" y="6036433"/>
            <a:ext cx="0" cy="85431"/>
          </a:xfrm>
          <a:prstGeom prst="line">
            <a:avLst/>
          </a:prstGeom>
          <a:solidFill>
            <a:srgbClr val="FFFFFF">
              <a:lumMod val="95000"/>
            </a:srgbClr>
          </a:solidFill>
          <a:ln w="19050" cap="flat" cmpd="sng" algn="ctr">
            <a:solidFill>
              <a:srgbClr val="505050"/>
            </a:solidFill>
            <a:prstDash val="soli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DA5FC6-3515-4F41-954D-F72A23C518DA}"/>
              </a:ext>
            </a:extLst>
          </p:cNvPr>
          <p:cNvCxnSpPr/>
          <p:nvPr/>
        </p:nvCxnSpPr>
        <p:spPr>
          <a:xfrm>
            <a:off x="8875161" y="6036661"/>
            <a:ext cx="0" cy="85431"/>
          </a:xfrm>
          <a:prstGeom prst="line">
            <a:avLst/>
          </a:prstGeom>
          <a:solidFill>
            <a:srgbClr val="FFFFFF">
              <a:lumMod val="95000"/>
            </a:srgbClr>
          </a:solidFill>
          <a:ln w="19050" cap="flat" cmpd="sng" algn="ctr">
            <a:solidFill>
              <a:srgbClr val="505050"/>
            </a:solidFill>
            <a:prstDash val="soli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0E6392-34C3-4EC5-846F-4FED240230B5}"/>
              </a:ext>
            </a:extLst>
          </p:cNvPr>
          <p:cNvCxnSpPr/>
          <p:nvPr/>
        </p:nvCxnSpPr>
        <p:spPr>
          <a:xfrm>
            <a:off x="9756033" y="6045975"/>
            <a:ext cx="0" cy="73152"/>
          </a:xfrm>
          <a:prstGeom prst="line">
            <a:avLst/>
          </a:prstGeom>
          <a:solidFill>
            <a:srgbClr val="FFFFFF">
              <a:lumMod val="95000"/>
            </a:srgbClr>
          </a:solidFill>
          <a:ln w="19050" cap="flat" cmpd="sng" algn="ctr">
            <a:solidFill>
              <a:srgbClr val="505050"/>
            </a:solidFill>
            <a:prstDash val="soli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10802E-783F-4691-9F8B-65261CF3C2AE}"/>
              </a:ext>
            </a:extLst>
          </p:cNvPr>
          <p:cNvCxnSpPr/>
          <p:nvPr/>
        </p:nvCxnSpPr>
        <p:spPr>
          <a:xfrm>
            <a:off x="10196469" y="6045975"/>
            <a:ext cx="0" cy="73152"/>
          </a:xfrm>
          <a:prstGeom prst="line">
            <a:avLst/>
          </a:prstGeom>
          <a:solidFill>
            <a:srgbClr val="FFFFFF">
              <a:lumMod val="95000"/>
            </a:srgbClr>
          </a:solidFill>
          <a:ln w="19050" cap="flat" cmpd="sng" algn="ctr">
            <a:solidFill>
              <a:srgbClr val="505050"/>
            </a:solidFill>
            <a:prstDash val="soli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5D328B3-57AC-436A-B5C1-7C5A88B12A40}"/>
              </a:ext>
            </a:extLst>
          </p:cNvPr>
          <p:cNvCxnSpPr/>
          <p:nvPr/>
        </p:nvCxnSpPr>
        <p:spPr>
          <a:xfrm>
            <a:off x="9315597" y="6045975"/>
            <a:ext cx="0" cy="73152"/>
          </a:xfrm>
          <a:prstGeom prst="line">
            <a:avLst/>
          </a:prstGeom>
          <a:solidFill>
            <a:srgbClr val="FFFFFF">
              <a:lumMod val="95000"/>
            </a:srgbClr>
          </a:solidFill>
          <a:ln w="19050" cap="flat" cmpd="sng" algn="ctr">
            <a:solidFill>
              <a:srgbClr val="505050"/>
            </a:solidFill>
            <a:prstDash val="soli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0C064E-3EFA-46D0-BB82-90FA9F7A51C5}"/>
              </a:ext>
            </a:extLst>
          </p:cNvPr>
          <p:cNvCxnSpPr/>
          <p:nvPr/>
        </p:nvCxnSpPr>
        <p:spPr>
          <a:xfrm>
            <a:off x="10636905" y="6045975"/>
            <a:ext cx="0" cy="73152"/>
          </a:xfrm>
          <a:prstGeom prst="line">
            <a:avLst/>
          </a:prstGeom>
          <a:solidFill>
            <a:srgbClr val="FFFFFF">
              <a:lumMod val="95000"/>
            </a:srgbClr>
          </a:solidFill>
          <a:ln w="19050" cap="flat" cmpd="sng" algn="ctr">
            <a:solidFill>
              <a:srgbClr val="505050"/>
            </a:solidFill>
            <a:prstDash val="soli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997FC2-0F47-4388-B084-7A89E2C77DE0}"/>
              </a:ext>
            </a:extLst>
          </p:cNvPr>
          <p:cNvCxnSpPr>
            <a:cxnSpLocks/>
          </p:cNvCxnSpPr>
          <p:nvPr/>
        </p:nvCxnSpPr>
        <p:spPr>
          <a:xfrm>
            <a:off x="11067748" y="6045975"/>
            <a:ext cx="0" cy="75575"/>
          </a:xfrm>
          <a:prstGeom prst="line">
            <a:avLst/>
          </a:prstGeom>
          <a:solidFill>
            <a:srgbClr val="FFFFFF">
              <a:lumMod val="95000"/>
            </a:srgbClr>
          </a:solidFill>
          <a:ln w="19050" cap="flat" cmpd="sng" algn="ctr">
            <a:solidFill>
              <a:srgbClr val="505050"/>
            </a:solidFill>
            <a:prstDash val="solid"/>
          </a:ln>
          <a:effectLst/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7DA2980-2A52-4169-A769-F7233BF9D996}"/>
              </a:ext>
            </a:extLst>
          </p:cNvPr>
          <p:cNvSpPr/>
          <p:nvPr/>
        </p:nvSpPr>
        <p:spPr bwMode="auto">
          <a:xfrm>
            <a:off x="3045913" y="5492260"/>
            <a:ext cx="2114301" cy="8152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11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tabLst/>
              <a:defRPr/>
            </a:pPr>
            <a:r>
              <a:rPr lang="en-US" sz="2400" b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Tahoma"/>
                <a:ea typeface="Tahoma"/>
                <a:cs typeface="Segoe UI Semibold"/>
              </a:rPr>
              <a:t>INNSIDEN</a:t>
            </a:r>
          </a:p>
        </p:txBody>
      </p:sp>
      <p:sp>
        <p:nvSpPr>
          <p:cNvPr id="33" name="!! Freeform 5">
            <a:extLst>
              <a:ext uri="{FF2B5EF4-FFF2-40B4-BE49-F238E27FC236}">
                <a16:creationId xmlns:a16="http://schemas.microsoft.com/office/drawing/2014/main" id="{D5FA4F62-9DF4-4225-B039-84241BDF6AC9}"/>
              </a:ext>
            </a:extLst>
          </p:cNvPr>
          <p:cNvSpPr>
            <a:spLocks/>
          </p:cNvSpPr>
          <p:nvPr/>
        </p:nvSpPr>
        <p:spPr bwMode="auto">
          <a:xfrm>
            <a:off x="4934713" y="1995277"/>
            <a:ext cx="1701834" cy="703756"/>
          </a:xfrm>
          <a:custGeom>
            <a:avLst/>
            <a:gdLst>
              <a:gd name="T0" fmla="*/ 1469 w 1574"/>
              <a:gd name="T1" fmla="*/ 427 h 636"/>
              <a:gd name="T2" fmla="*/ 1466 w 1574"/>
              <a:gd name="T3" fmla="*/ 427 h 636"/>
              <a:gd name="T4" fmla="*/ 1474 w 1574"/>
              <a:gd name="T5" fmla="*/ 369 h 636"/>
              <a:gd name="T6" fmla="*/ 1257 w 1574"/>
              <a:gd name="T7" fmla="*/ 152 h 636"/>
              <a:gd name="T8" fmla="*/ 1111 w 1574"/>
              <a:gd name="T9" fmla="*/ 210 h 636"/>
              <a:gd name="T10" fmla="*/ 837 w 1574"/>
              <a:gd name="T11" fmla="*/ 0 h 636"/>
              <a:gd name="T12" fmla="*/ 554 w 1574"/>
              <a:gd name="T13" fmla="*/ 258 h 636"/>
              <a:gd name="T14" fmla="*/ 547 w 1574"/>
              <a:gd name="T15" fmla="*/ 257 h 636"/>
              <a:gd name="T16" fmla="*/ 400 w 1574"/>
              <a:gd name="T17" fmla="*/ 199 h 636"/>
              <a:gd name="T18" fmla="*/ 195 w 1574"/>
              <a:gd name="T19" fmla="*/ 347 h 636"/>
              <a:gd name="T20" fmla="*/ 147 w 1574"/>
              <a:gd name="T21" fmla="*/ 339 h 636"/>
              <a:gd name="T22" fmla="*/ 0 w 1574"/>
              <a:gd name="T23" fmla="*/ 486 h 636"/>
              <a:gd name="T24" fmla="*/ 147 w 1574"/>
              <a:gd name="T25" fmla="*/ 634 h 636"/>
              <a:gd name="T26" fmla="*/ 147 w 1574"/>
              <a:gd name="T27" fmla="*/ 634 h 636"/>
              <a:gd name="T28" fmla="*/ 147 w 1574"/>
              <a:gd name="T29" fmla="*/ 634 h 636"/>
              <a:gd name="T30" fmla="*/ 493 w 1574"/>
              <a:gd name="T31" fmla="*/ 634 h 636"/>
              <a:gd name="T32" fmla="*/ 521 w 1574"/>
              <a:gd name="T33" fmla="*/ 636 h 636"/>
              <a:gd name="T34" fmla="*/ 521 w 1574"/>
              <a:gd name="T35" fmla="*/ 636 h 636"/>
              <a:gd name="T36" fmla="*/ 521 w 1574"/>
              <a:gd name="T37" fmla="*/ 636 h 636"/>
              <a:gd name="T38" fmla="*/ 1469 w 1574"/>
              <a:gd name="T39" fmla="*/ 636 h 636"/>
              <a:gd name="T40" fmla="*/ 1574 w 1574"/>
              <a:gd name="T41" fmla="*/ 531 h 636"/>
              <a:gd name="T42" fmla="*/ 1469 w 1574"/>
              <a:gd name="T43" fmla="*/ 427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74" h="636">
                <a:moveTo>
                  <a:pt x="1469" y="427"/>
                </a:moveTo>
                <a:cubicBezTo>
                  <a:pt x="1468" y="427"/>
                  <a:pt x="1467" y="427"/>
                  <a:pt x="1466" y="427"/>
                </a:cubicBezTo>
                <a:cubicBezTo>
                  <a:pt x="1471" y="409"/>
                  <a:pt x="1474" y="389"/>
                  <a:pt x="1474" y="369"/>
                </a:cubicBezTo>
                <a:cubicBezTo>
                  <a:pt x="1474" y="250"/>
                  <a:pt x="1377" y="152"/>
                  <a:pt x="1257" y="152"/>
                </a:cubicBezTo>
                <a:cubicBezTo>
                  <a:pt x="1201" y="152"/>
                  <a:pt x="1149" y="174"/>
                  <a:pt x="1111" y="210"/>
                </a:cubicBezTo>
                <a:cubicBezTo>
                  <a:pt x="1078" y="89"/>
                  <a:pt x="968" y="0"/>
                  <a:pt x="837" y="0"/>
                </a:cubicBezTo>
                <a:cubicBezTo>
                  <a:pt x="689" y="0"/>
                  <a:pt x="567" y="113"/>
                  <a:pt x="554" y="258"/>
                </a:cubicBezTo>
                <a:cubicBezTo>
                  <a:pt x="552" y="257"/>
                  <a:pt x="549" y="257"/>
                  <a:pt x="547" y="257"/>
                </a:cubicBezTo>
                <a:cubicBezTo>
                  <a:pt x="508" y="221"/>
                  <a:pt x="457" y="199"/>
                  <a:pt x="400" y="199"/>
                </a:cubicBezTo>
                <a:cubicBezTo>
                  <a:pt x="305" y="199"/>
                  <a:pt x="224" y="261"/>
                  <a:pt x="195" y="347"/>
                </a:cubicBezTo>
                <a:cubicBezTo>
                  <a:pt x="180" y="342"/>
                  <a:pt x="164" y="339"/>
                  <a:pt x="147" y="339"/>
                </a:cubicBezTo>
                <a:cubicBezTo>
                  <a:pt x="66" y="339"/>
                  <a:pt x="0" y="405"/>
                  <a:pt x="0" y="486"/>
                </a:cubicBezTo>
                <a:cubicBezTo>
                  <a:pt x="0" y="568"/>
                  <a:pt x="66" y="634"/>
                  <a:pt x="147" y="634"/>
                </a:cubicBezTo>
                <a:cubicBezTo>
                  <a:pt x="147" y="634"/>
                  <a:pt x="147" y="634"/>
                  <a:pt x="147" y="634"/>
                </a:cubicBezTo>
                <a:cubicBezTo>
                  <a:pt x="147" y="634"/>
                  <a:pt x="147" y="634"/>
                  <a:pt x="147" y="634"/>
                </a:cubicBezTo>
                <a:cubicBezTo>
                  <a:pt x="493" y="634"/>
                  <a:pt x="493" y="634"/>
                  <a:pt x="493" y="634"/>
                </a:cubicBezTo>
                <a:cubicBezTo>
                  <a:pt x="502" y="635"/>
                  <a:pt x="511" y="636"/>
                  <a:pt x="521" y="636"/>
                </a:cubicBezTo>
                <a:cubicBezTo>
                  <a:pt x="521" y="636"/>
                  <a:pt x="521" y="636"/>
                  <a:pt x="521" y="636"/>
                </a:cubicBezTo>
                <a:cubicBezTo>
                  <a:pt x="521" y="636"/>
                  <a:pt x="521" y="636"/>
                  <a:pt x="521" y="636"/>
                </a:cubicBezTo>
                <a:cubicBezTo>
                  <a:pt x="1469" y="636"/>
                  <a:pt x="1469" y="636"/>
                  <a:pt x="1469" y="636"/>
                </a:cubicBezTo>
                <a:cubicBezTo>
                  <a:pt x="1527" y="636"/>
                  <a:pt x="1574" y="589"/>
                  <a:pt x="1574" y="531"/>
                </a:cubicBezTo>
                <a:cubicBezTo>
                  <a:pt x="1574" y="474"/>
                  <a:pt x="1527" y="427"/>
                  <a:pt x="1469" y="427"/>
                </a:cubicBezTo>
                <a:close/>
              </a:path>
            </a:pathLst>
          </a:custGeom>
          <a:solidFill>
            <a:srgbClr val="FFFFFF"/>
          </a:solidFill>
          <a:ln w="22225" cap="flat" cmpd="sng" algn="ctr">
            <a:solidFill>
              <a:schemeClr val="accent5"/>
            </a:solidFill>
            <a:prstDash val="solid"/>
            <a:headEnd type="none" w="med" len="med"/>
            <a:tailEnd type="none" w="med" len="med"/>
          </a:ln>
          <a:effectLst>
            <a:outerShdw blurRad="190500" dist="50800" dir="2400000" algn="ctr" rotWithShape="0">
              <a:prstClr val="black">
                <a:alpha val="30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7E10028-48F9-4DC8-9F5D-F8629ED6615F}"/>
              </a:ext>
            </a:extLst>
          </p:cNvPr>
          <p:cNvGrpSpPr/>
          <p:nvPr/>
        </p:nvGrpSpPr>
        <p:grpSpPr>
          <a:xfrm>
            <a:off x="1318823" y="2257105"/>
            <a:ext cx="2082347" cy="431174"/>
            <a:chOff x="1318823" y="2257105"/>
            <a:chExt cx="2082347" cy="431174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8B14009E-F85A-47DC-9B08-277F043FD9C5}"/>
                </a:ext>
              </a:extLst>
            </p:cNvPr>
            <p:cNvGrpSpPr/>
            <p:nvPr/>
          </p:nvGrpSpPr>
          <p:grpSpPr>
            <a:xfrm>
              <a:off x="2444657" y="2301259"/>
              <a:ext cx="426956" cy="327217"/>
              <a:chOff x="2444657" y="2301259"/>
              <a:chExt cx="376337" cy="288423"/>
            </a:xfrm>
          </p:grpSpPr>
          <p:sp>
            <p:nvSpPr>
              <p:cNvPr id="122" name="monitor">
                <a:extLst>
                  <a:ext uri="{FF2B5EF4-FFF2-40B4-BE49-F238E27FC236}">
                    <a16:creationId xmlns:a16="http://schemas.microsoft.com/office/drawing/2014/main" id="{43C65462-3DD1-4002-A11A-ABAA7458956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444657" y="2301259"/>
                <a:ext cx="376337" cy="28842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4224" cap="sq">
                <a:solidFill>
                  <a:srgbClr val="0078D7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4EF8FB0D-BC22-41C8-BC63-9CEF159B28BD}"/>
                  </a:ext>
                </a:extLst>
              </p:cNvPr>
              <p:cNvSpPr/>
              <p:nvPr/>
            </p:nvSpPr>
            <p:spPr bwMode="auto">
              <a:xfrm>
                <a:off x="2444657" y="2301259"/>
                <a:ext cx="376337" cy="228557"/>
              </a:xfrm>
              <a:prstGeom prst="rect">
                <a:avLst/>
              </a:prstGeom>
              <a:solidFill>
                <a:srgbClr val="0078D7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20BC4FFA-C850-476C-862F-569366E44C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84" r="23372" b="46072"/>
              <a:stretch/>
            </p:blipFill>
            <p:spPr>
              <a:xfrm>
                <a:off x="2569189" y="2357152"/>
                <a:ext cx="137762" cy="116769"/>
              </a:xfrm>
              <a:prstGeom prst="rect">
                <a:avLst/>
              </a:prstGeom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8290D23-1234-4B79-BC0E-2833CF277BDB}"/>
                </a:ext>
              </a:extLst>
            </p:cNvPr>
            <p:cNvGrpSpPr/>
            <p:nvPr/>
          </p:nvGrpSpPr>
          <p:grpSpPr>
            <a:xfrm>
              <a:off x="2974216" y="2301261"/>
              <a:ext cx="426954" cy="259298"/>
              <a:chOff x="2975309" y="2301259"/>
              <a:chExt cx="498447" cy="302717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1CAE783F-56F2-40B5-8CE1-74DFF3961D31}"/>
                  </a:ext>
                </a:extLst>
              </p:cNvPr>
              <p:cNvSpPr/>
              <p:nvPr/>
            </p:nvSpPr>
            <p:spPr bwMode="auto">
              <a:xfrm>
                <a:off x="2975309" y="2301259"/>
                <a:ext cx="498447" cy="302717"/>
              </a:xfrm>
              <a:prstGeom prst="rect">
                <a:avLst/>
              </a:prstGeom>
              <a:solidFill>
                <a:srgbClr val="5C2D9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1B6431E8-41A2-4687-BD63-63A056CC02E0}"/>
                  </a:ext>
                </a:extLst>
              </p:cNvPr>
              <p:cNvGrpSpPr/>
              <p:nvPr/>
            </p:nvGrpSpPr>
            <p:grpSpPr>
              <a:xfrm>
                <a:off x="2967695" y="2301259"/>
                <a:ext cx="498447" cy="382007"/>
                <a:chOff x="2967695" y="2301259"/>
                <a:chExt cx="516394" cy="395761"/>
              </a:xfrm>
            </p:grpSpPr>
            <p:sp>
              <p:nvSpPr>
                <p:cNvPr id="118" name="monitor">
                  <a:extLst>
                    <a:ext uri="{FF2B5EF4-FFF2-40B4-BE49-F238E27FC236}">
                      <a16:creationId xmlns:a16="http://schemas.microsoft.com/office/drawing/2014/main" id="{9A9D7825-6BF4-4976-8758-2CD579CAA38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967695" y="2301259"/>
                  <a:ext cx="516394" cy="395761"/>
                </a:xfrm>
                <a:custGeom>
                  <a:avLst/>
                  <a:gdLst>
                    <a:gd name="T0" fmla="*/ 244 w 244"/>
                    <a:gd name="T1" fmla="*/ 68 h 187"/>
                    <a:gd name="T2" fmla="*/ 244 w 244"/>
                    <a:gd name="T3" fmla="*/ 151 h 187"/>
                    <a:gd name="T4" fmla="*/ 0 w 244"/>
                    <a:gd name="T5" fmla="*/ 151 h 187"/>
                    <a:gd name="T6" fmla="*/ 0 w 244"/>
                    <a:gd name="T7" fmla="*/ 0 h 187"/>
                    <a:gd name="T8" fmla="*/ 244 w 244"/>
                    <a:gd name="T9" fmla="*/ 0 h 187"/>
                    <a:gd name="T10" fmla="*/ 244 w 244"/>
                    <a:gd name="T11" fmla="*/ 68 h 187"/>
                    <a:gd name="T12" fmla="*/ 122 w 244"/>
                    <a:gd name="T13" fmla="*/ 151 h 187"/>
                    <a:gd name="T14" fmla="*/ 122 w 244"/>
                    <a:gd name="T15" fmla="*/ 187 h 187"/>
                    <a:gd name="T16" fmla="*/ 73 w 244"/>
                    <a:gd name="T17" fmla="*/ 187 h 187"/>
                    <a:gd name="T18" fmla="*/ 171 w 244"/>
                    <a:gd name="T19" fmla="*/ 187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4" h="187">
                      <a:moveTo>
                        <a:pt x="244" y="68"/>
                      </a:moveTo>
                      <a:lnTo>
                        <a:pt x="244" y="151"/>
                      </a:lnTo>
                      <a:lnTo>
                        <a:pt x="0" y="151"/>
                      </a:lnTo>
                      <a:lnTo>
                        <a:pt x="0" y="0"/>
                      </a:lnTo>
                      <a:lnTo>
                        <a:pt x="244" y="0"/>
                      </a:lnTo>
                      <a:lnTo>
                        <a:pt x="244" y="68"/>
                      </a:lnTo>
                      <a:moveTo>
                        <a:pt x="122" y="151"/>
                      </a:moveTo>
                      <a:lnTo>
                        <a:pt x="122" y="187"/>
                      </a:lnTo>
                      <a:moveTo>
                        <a:pt x="73" y="187"/>
                      </a:moveTo>
                      <a:lnTo>
                        <a:pt x="171" y="187"/>
                      </a:lnTo>
                    </a:path>
                  </a:pathLst>
                </a:custGeom>
                <a:noFill/>
                <a:ln w="14224" cap="sq">
                  <a:solidFill>
                    <a:srgbClr val="5C2D9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21848CA0-B6FB-4953-B51D-07B724B989A9}"/>
                    </a:ext>
                  </a:extLst>
                </p:cNvPr>
                <p:cNvGrpSpPr/>
                <p:nvPr/>
              </p:nvGrpSpPr>
              <p:grpSpPr>
                <a:xfrm>
                  <a:off x="3151229" y="2383942"/>
                  <a:ext cx="107950" cy="134938"/>
                  <a:chOff x="3151229" y="2383942"/>
                  <a:chExt cx="107950" cy="134938"/>
                </a:xfrm>
                <a:solidFill>
                  <a:srgbClr val="505050"/>
                </a:solidFill>
              </p:grpSpPr>
              <p:sp>
                <p:nvSpPr>
                  <p:cNvPr id="120" name="Freeform 26">
                    <a:extLst>
                      <a:ext uri="{FF2B5EF4-FFF2-40B4-BE49-F238E27FC236}">
                        <a16:creationId xmlns:a16="http://schemas.microsoft.com/office/drawing/2014/main" id="{CE13D977-3920-45F3-8D0E-06AC2282253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03617" y="2383942"/>
                    <a:ext cx="30163" cy="31750"/>
                  </a:xfrm>
                  <a:custGeom>
                    <a:avLst/>
                    <a:gdLst>
                      <a:gd name="T0" fmla="*/ 179 w 188"/>
                      <a:gd name="T1" fmla="*/ 0 h 196"/>
                      <a:gd name="T2" fmla="*/ 45 w 188"/>
                      <a:gd name="T3" fmla="*/ 72 h 196"/>
                      <a:gd name="T4" fmla="*/ 12 w 188"/>
                      <a:gd name="T5" fmla="*/ 195 h 196"/>
                      <a:gd name="T6" fmla="*/ 141 w 188"/>
                      <a:gd name="T7" fmla="*/ 128 h 196"/>
                      <a:gd name="T8" fmla="*/ 179 w 188"/>
                      <a:gd name="T9" fmla="*/ 0 h 1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8" h="196">
                        <a:moveTo>
                          <a:pt x="179" y="0"/>
                        </a:moveTo>
                        <a:cubicBezTo>
                          <a:pt x="179" y="0"/>
                          <a:pt x="90" y="8"/>
                          <a:pt x="45" y="72"/>
                        </a:cubicBezTo>
                        <a:cubicBezTo>
                          <a:pt x="0" y="136"/>
                          <a:pt x="12" y="195"/>
                          <a:pt x="12" y="195"/>
                        </a:cubicBezTo>
                        <a:cubicBezTo>
                          <a:pt x="12" y="195"/>
                          <a:pt x="90" y="196"/>
                          <a:pt x="141" y="128"/>
                        </a:cubicBezTo>
                        <a:cubicBezTo>
                          <a:pt x="188" y="66"/>
                          <a:pt x="179" y="0"/>
                          <a:pt x="17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1" name="Freeform 27">
                    <a:extLst>
                      <a:ext uri="{FF2B5EF4-FFF2-40B4-BE49-F238E27FC236}">
                        <a16:creationId xmlns:a16="http://schemas.microsoft.com/office/drawing/2014/main" id="{A449C415-70D6-418B-BB87-0910F46BF1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51229" y="2415692"/>
                    <a:ext cx="107950" cy="103188"/>
                  </a:xfrm>
                  <a:custGeom>
                    <a:avLst/>
                    <a:gdLst>
                      <a:gd name="T0" fmla="*/ 662 w 682"/>
                      <a:gd name="T1" fmla="*/ 87 h 643"/>
                      <a:gd name="T2" fmla="*/ 499 w 682"/>
                      <a:gd name="T3" fmla="*/ 2 h 643"/>
                      <a:gd name="T4" fmla="*/ 424 w 682"/>
                      <a:gd name="T5" fmla="*/ 16 h 643"/>
                      <a:gd name="T6" fmla="*/ 345 w 682"/>
                      <a:gd name="T7" fmla="*/ 41 h 643"/>
                      <a:gd name="T8" fmla="*/ 286 w 682"/>
                      <a:gd name="T9" fmla="*/ 22 h 643"/>
                      <a:gd name="T10" fmla="*/ 201 w 682"/>
                      <a:gd name="T11" fmla="*/ 4 h 643"/>
                      <a:gd name="T12" fmla="*/ 82 w 682"/>
                      <a:gd name="T13" fmla="*/ 53 h 643"/>
                      <a:gd name="T14" fmla="*/ 0 w 682"/>
                      <a:gd name="T15" fmla="*/ 261 h 643"/>
                      <a:gd name="T16" fmla="*/ 58 w 682"/>
                      <a:gd name="T17" fmla="*/ 484 h 643"/>
                      <a:gd name="T18" fmla="*/ 143 w 682"/>
                      <a:gd name="T19" fmla="*/ 603 h 643"/>
                      <a:gd name="T20" fmla="*/ 209 w 682"/>
                      <a:gd name="T21" fmla="*/ 639 h 643"/>
                      <a:gd name="T22" fmla="*/ 258 w 682"/>
                      <a:gd name="T23" fmla="*/ 634 h 643"/>
                      <a:gd name="T24" fmla="*/ 321 w 682"/>
                      <a:gd name="T25" fmla="*/ 609 h 643"/>
                      <a:gd name="T26" fmla="*/ 406 w 682"/>
                      <a:gd name="T27" fmla="*/ 612 h 643"/>
                      <a:gd name="T28" fmla="*/ 492 w 682"/>
                      <a:gd name="T29" fmla="*/ 640 h 643"/>
                      <a:gd name="T30" fmla="*/ 609 w 682"/>
                      <a:gd name="T31" fmla="*/ 560 h 643"/>
                      <a:gd name="T32" fmla="*/ 671 w 682"/>
                      <a:gd name="T33" fmla="*/ 452 h 643"/>
                      <a:gd name="T34" fmla="*/ 682 w 682"/>
                      <a:gd name="T35" fmla="*/ 414 h 643"/>
                      <a:gd name="T36" fmla="*/ 631 w 682"/>
                      <a:gd name="T37" fmla="*/ 382 h 643"/>
                      <a:gd name="T38" fmla="*/ 572 w 682"/>
                      <a:gd name="T39" fmla="*/ 274 h 643"/>
                      <a:gd name="T40" fmla="*/ 599 w 682"/>
                      <a:gd name="T41" fmla="*/ 147 h 643"/>
                      <a:gd name="T42" fmla="*/ 662 w 682"/>
                      <a:gd name="T43" fmla="*/ 87 h 6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682" h="643">
                        <a:moveTo>
                          <a:pt x="662" y="87"/>
                        </a:moveTo>
                        <a:cubicBezTo>
                          <a:pt x="662" y="87"/>
                          <a:pt x="614" y="2"/>
                          <a:pt x="499" y="2"/>
                        </a:cubicBezTo>
                        <a:cubicBezTo>
                          <a:pt x="499" y="2"/>
                          <a:pt x="469" y="0"/>
                          <a:pt x="424" y="16"/>
                        </a:cubicBezTo>
                        <a:cubicBezTo>
                          <a:pt x="379" y="32"/>
                          <a:pt x="367" y="41"/>
                          <a:pt x="345" y="41"/>
                        </a:cubicBezTo>
                        <a:cubicBezTo>
                          <a:pt x="345" y="41"/>
                          <a:pt x="315" y="36"/>
                          <a:pt x="286" y="22"/>
                        </a:cubicBezTo>
                        <a:cubicBezTo>
                          <a:pt x="257" y="9"/>
                          <a:pt x="226" y="4"/>
                          <a:pt x="201" y="4"/>
                        </a:cubicBezTo>
                        <a:cubicBezTo>
                          <a:pt x="176" y="4"/>
                          <a:pt x="121" y="20"/>
                          <a:pt x="82" y="53"/>
                        </a:cubicBezTo>
                        <a:cubicBezTo>
                          <a:pt x="41" y="88"/>
                          <a:pt x="0" y="152"/>
                          <a:pt x="0" y="261"/>
                        </a:cubicBezTo>
                        <a:cubicBezTo>
                          <a:pt x="0" y="370"/>
                          <a:pt x="55" y="479"/>
                          <a:pt x="58" y="484"/>
                        </a:cubicBezTo>
                        <a:cubicBezTo>
                          <a:pt x="60" y="488"/>
                          <a:pt x="120" y="584"/>
                          <a:pt x="143" y="603"/>
                        </a:cubicBezTo>
                        <a:cubicBezTo>
                          <a:pt x="167" y="623"/>
                          <a:pt x="185" y="638"/>
                          <a:pt x="209" y="639"/>
                        </a:cubicBezTo>
                        <a:cubicBezTo>
                          <a:pt x="232" y="640"/>
                          <a:pt x="245" y="638"/>
                          <a:pt x="258" y="634"/>
                        </a:cubicBezTo>
                        <a:cubicBezTo>
                          <a:pt x="270" y="629"/>
                          <a:pt x="305" y="611"/>
                          <a:pt x="321" y="609"/>
                        </a:cubicBezTo>
                        <a:cubicBezTo>
                          <a:pt x="337" y="608"/>
                          <a:pt x="362" y="598"/>
                          <a:pt x="406" y="612"/>
                        </a:cubicBezTo>
                        <a:cubicBezTo>
                          <a:pt x="450" y="626"/>
                          <a:pt x="464" y="643"/>
                          <a:pt x="492" y="640"/>
                        </a:cubicBezTo>
                        <a:cubicBezTo>
                          <a:pt x="520" y="636"/>
                          <a:pt x="557" y="635"/>
                          <a:pt x="609" y="560"/>
                        </a:cubicBezTo>
                        <a:cubicBezTo>
                          <a:pt x="626" y="536"/>
                          <a:pt x="669" y="463"/>
                          <a:pt x="671" y="452"/>
                        </a:cubicBezTo>
                        <a:cubicBezTo>
                          <a:pt x="673" y="441"/>
                          <a:pt x="682" y="427"/>
                          <a:pt x="682" y="414"/>
                        </a:cubicBezTo>
                        <a:cubicBezTo>
                          <a:pt x="682" y="414"/>
                          <a:pt x="642" y="394"/>
                          <a:pt x="631" y="382"/>
                        </a:cubicBezTo>
                        <a:cubicBezTo>
                          <a:pt x="615" y="364"/>
                          <a:pt x="584" y="338"/>
                          <a:pt x="572" y="274"/>
                        </a:cubicBezTo>
                        <a:cubicBezTo>
                          <a:pt x="561" y="211"/>
                          <a:pt x="592" y="155"/>
                          <a:pt x="599" y="147"/>
                        </a:cubicBezTo>
                        <a:cubicBezTo>
                          <a:pt x="606" y="139"/>
                          <a:pt x="641" y="96"/>
                          <a:pt x="662" y="8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EAFD4172-F78C-4DE1-9DBA-262CA3DA2E03}"/>
                </a:ext>
              </a:extLst>
            </p:cNvPr>
            <p:cNvGrpSpPr/>
            <p:nvPr/>
          </p:nvGrpSpPr>
          <p:grpSpPr>
            <a:xfrm>
              <a:off x="1619836" y="2257105"/>
              <a:ext cx="205700" cy="341495"/>
              <a:chOff x="1619836" y="2257105"/>
              <a:chExt cx="212660" cy="35304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9483041-F843-49D1-9380-618DDE1A0133}"/>
                  </a:ext>
                </a:extLst>
              </p:cNvPr>
              <p:cNvSpPr/>
              <p:nvPr/>
            </p:nvSpPr>
            <p:spPr bwMode="auto">
              <a:xfrm>
                <a:off x="1620632" y="2257105"/>
                <a:ext cx="211864" cy="353049"/>
              </a:xfrm>
              <a:prstGeom prst="rect">
                <a:avLst/>
              </a:prstGeom>
              <a:solidFill>
                <a:srgbClr val="5C2D9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D1B87FF3-AE4D-43DE-B87F-0DF483E3C252}"/>
                  </a:ext>
                </a:extLst>
              </p:cNvPr>
              <p:cNvGrpSpPr/>
              <p:nvPr/>
            </p:nvGrpSpPr>
            <p:grpSpPr>
              <a:xfrm>
                <a:off x="1673684" y="2353041"/>
                <a:ext cx="104199" cy="130246"/>
                <a:chOff x="1673669" y="2353076"/>
                <a:chExt cx="107950" cy="134938"/>
              </a:xfrm>
              <a:solidFill>
                <a:srgbClr val="FFFFFF"/>
              </a:solidFill>
            </p:grpSpPr>
            <p:sp>
              <p:nvSpPr>
                <p:cNvPr id="114" name="Freeform 26">
                  <a:extLst>
                    <a:ext uri="{FF2B5EF4-FFF2-40B4-BE49-F238E27FC236}">
                      <a16:creationId xmlns:a16="http://schemas.microsoft.com/office/drawing/2014/main" id="{A751CCCC-3324-4E71-BDA3-12EE1FFE01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26057" y="2353076"/>
                  <a:ext cx="30163" cy="31750"/>
                </a:xfrm>
                <a:custGeom>
                  <a:avLst/>
                  <a:gdLst>
                    <a:gd name="T0" fmla="*/ 179 w 188"/>
                    <a:gd name="T1" fmla="*/ 0 h 196"/>
                    <a:gd name="T2" fmla="*/ 45 w 188"/>
                    <a:gd name="T3" fmla="*/ 72 h 196"/>
                    <a:gd name="T4" fmla="*/ 12 w 188"/>
                    <a:gd name="T5" fmla="*/ 195 h 196"/>
                    <a:gd name="T6" fmla="*/ 141 w 188"/>
                    <a:gd name="T7" fmla="*/ 128 h 196"/>
                    <a:gd name="T8" fmla="*/ 179 w 188"/>
                    <a:gd name="T9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8" h="196">
                      <a:moveTo>
                        <a:pt x="179" y="0"/>
                      </a:moveTo>
                      <a:cubicBezTo>
                        <a:pt x="179" y="0"/>
                        <a:pt x="90" y="8"/>
                        <a:pt x="45" y="72"/>
                      </a:cubicBezTo>
                      <a:cubicBezTo>
                        <a:pt x="0" y="136"/>
                        <a:pt x="12" y="195"/>
                        <a:pt x="12" y="195"/>
                      </a:cubicBezTo>
                      <a:cubicBezTo>
                        <a:pt x="12" y="195"/>
                        <a:pt x="90" y="196"/>
                        <a:pt x="141" y="128"/>
                      </a:cubicBezTo>
                      <a:cubicBezTo>
                        <a:pt x="188" y="66"/>
                        <a:pt x="179" y="0"/>
                        <a:pt x="17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27">
                  <a:extLst>
                    <a:ext uri="{FF2B5EF4-FFF2-40B4-BE49-F238E27FC236}">
                      <a16:creationId xmlns:a16="http://schemas.microsoft.com/office/drawing/2014/main" id="{CFB4E30D-0165-4F35-92D9-00CF5B2286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73669" y="2384826"/>
                  <a:ext cx="107950" cy="103188"/>
                </a:xfrm>
                <a:custGeom>
                  <a:avLst/>
                  <a:gdLst>
                    <a:gd name="T0" fmla="*/ 662 w 682"/>
                    <a:gd name="T1" fmla="*/ 87 h 643"/>
                    <a:gd name="T2" fmla="*/ 499 w 682"/>
                    <a:gd name="T3" fmla="*/ 2 h 643"/>
                    <a:gd name="T4" fmla="*/ 424 w 682"/>
                    <a:gd name="T5" fmla="*/ 16 h 643"/>
                    <a:gd name="T6" fmla="*/ 345 w 682"/>
                    <a:gd name="T7" fmla="*/ 41 h 643"/>
                    <a:gd name="T8" fmla="*/ 286 w 682"/>
                    <a:gd name="T9" fmla="*/ 22 h 643"/>
                    <a:gd name="T10" fmla="*/ 201 w 682"/>
                    <a:gd name="T11" fmla="*/ 4 h 643"/>
                    <a:gd name="T12" fmla="*/ 82 w 682"/>
                    <a:gd name="T13" fmla="*/ 53 h 643"/>
                    <a:gd name="T14" fmla="*/ 0 w 682"/>
                    <a:gd name="T15" fmla="*/ 261 h 643"/>
                    <a:gd name="T16" fmla="*/ 58 w 682"/>
                    <a:gd name="T17" fmla="*/ 484 h 643"/>
                    <a:gd name="T18" fmla="*/ 143 w 682"/>
                    <a:gd name="T19" fmla="*/ 603 h 643"/>
                    <a:gd name="T20" fmla="*/ 209 w 682"/>
                    <a:gd name="T21" fmla="*/ 639 h 643"/>
                    <a:gd name="T22" fmla="*/ 258 w 682"/>
                    <a:gd name="T23" fmla="*/ 634 h 643"/>
                    <a:gd name="T24" fmla="*/ 321 w 682"/>
                    <a:gd name="T25" fmla="*/ 609 h 643"/>
                    <a:gd name="T26" fmla="*/ 406 w 682"/>
                    <a:gd name="T27" fmla="*/ 612 h 643"/>
                    <a:gd name="T28" fmla="*/ 492 w 682"/>
                    <a:gd name="T29" fmla="*/ 640 h 643"/>
                    <a:gd name="T30" fmla="*/ 609 w 682"/>
                    <a:gd name="T31" fmla="*/ 560 h 643"/>
                    <a:gd name="T32" fmla="*/ 671 w 682"/>
                    <a:gd name="T33" fmla="*/ 452 h 643"/>
                    <a:gd name="T34" fmla="*/ 682 w 682"/>
                    <a:gd name="T35" fmla="*/ 414 h 643"/>
                    <a:gd name="T36" fmla="*/ 631 w 682"/>
                    <a:gd name="T37" fmla="*/ 382 h 643"/>
                    <a:gd name="T38" fmla="*/ 572 w 682"/>
                    <a:gd name="T39" fmla="*/ 274 h 643"/>
                    <a:gd name="T40" fmla="*/ 599 w 682"/>
                    <a:gd name="T41" fmla="*/ 147 h 643"/>
                    <a:gd name="T42" fmla="*/ 662 w 682"/>
                    <a:gd name="T43" fmla="*/ 87 h 6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682" h="643">
                      <a:moveTo>
                        <a:pt x="662" y="87"/>
                      </a:moveTo>
                      <a:cubicBezTo>
                        <a:pt x="662" y="87"/>
                        <a:pt x="614" y="2"/>
                        <a:pt x="499" y="2"/>
                      </a:cubicBezTo>
                      <a:cubicBezTo>
                        <a:pt x="499" y="2"/>
                        <a:pt x="469" y="0"/>
                        <a:pt x="424" y="16"/>
                      </a:cubicBezTo>
                      <a:cubicBezTo>
                        <a:pt x="379" y="32"/>
                        <a:pt x="367" y="41"/>
                        <a:pt x="345" y="41"/>
                      </a:cubicBezTo>
                      <a:cubicBezTo>
                        <a:pt x="345" y="41"/>
                        <a:pt x="315" y="36"/>
                        <a:pt x="286" y="22"/>
                      </a:cubicBezTo>
                      <a:cubicBezTo>
                        <a:pt x="257" y="9"/>
                        <a:pt x="226" y="4"/>
                        <a:pt x="201" y="4"/>
                      </a:cubicBezTo>
                      <a:cubicBezTo>
                        <a:pt x="176" y="4"/>
                        <a:pt x="121" y="20"/>
                        <a:pt x="82" y="53"/>
                      </a:cubicBezTo>
                      <a:cubicBezTo>
                        <a:pt x="41" y="88"/>
                        <a:pt x="0" y="152"/>
                        <a:pt x="0" y="261"/>
                      </a:cubicBezTo>
                      <a:cubicBezTo>
                        <a:pt x="0" y="370"/>
                        <a:pt x="55" y="479"/>
                        <a:pt x="58" y="484"/>
                      </a:cubicBezTo>
                      <a:cubicBezTo>
                        <a:pt x="60" y="488"/>
                        <a:pt x="120" y="584"/>
                        <a:pt x="143" y="603"/>
                      </a:cubicBezTo>
                      <a:cubicBezTo>
                        <a:pt x="167" y="623"/>
                        <a:pt x="185" y="638"/>
                        <a:pt x="209" y="639"/>
                      </a:cubicBezTo>
                      <a:cubicBezTo>
                        <a:pt x="232" y="640"/>
                        <a:pt x="245" y="638"/>
                        <a:pt x="258" y="634"/>
                      </a:cubicBezTo>
                      <a:cubicBezTo>
                        <a:pt x="270" y="629"/>
                        <a:pt x="305" y="611"/>
                        <a:pt x="321" y="609"/>
                      </a:cubicBezTo>
                      <a:cubicBezTo>
                        <a:pt x="337" y="608"/>
                        <a:pt x="362" y="598"/>
                        <a:pt x="406" y="612"/>
                      </a:cubicBezTo>
                      <a:cubicBezTo>
                        <a:pt x="450" y="626"/>
                        <a:pt x="464" y="643"/>
                        <a:pt x="492" y="640"/>
                      </a:cubicBezTo>
                      <a:cubicBezTo>
                        <a:pt x="520" y="636"/>
                        <a:pt x="557" y="635"/>
                        <a:pt x="609" y="560"/>
                      </a:cubicBezTo>
                      <a:cubicBezTo>
                        <a:pt x="626" y="536"/>
                        <a:pt x="669" y="463"/>
                        <a:pt x="671" y="452"/>
                      </a:cubicBezTo>
                      <a:cubicBezTo>
                        <a:pt x="673" y="441"/>
                        <a:pt x="682" y="427"/>
                        <a:pt x="682" y="414"/>
                      </a:cubicBezTo>
                      <a:cubicBezTo>
                        <a:pt x="682" y="414"/>
                        <a:pt x="642" y="394"/>
                        <a:pt x="631" y="382"/>
                      </a:cubicBezTo>
                      <a:cubicBezTo>
                        <a:pt x="615" y="364"/>
                        <a:pt x="584" y="338"/>
                        <a:pt x="572" y="274"/>
                      </a:cubicBezTo>
                      <a:cubicBezTo>
                        <a:pt x="561" y="211"/>
                        <a:pt x="592" y="155"/>
                        <a:pt x="599" y="147"/>
                      </a:cubicBezTo>
                      <a:cubicBezTo>
                        <a:pt x="606" y="139"/>
                        <a:pt x="641" y="96"/>
                        <a:pt x="662" y="8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2" name="CellPhone_E8EA">
                <a:extLst>
                  <a:ext uri="{FF2B5EF4-FFF2-40B4-BE49-F238E27FC236}">
                    <a16:creationId xmlns:a16="http://schemas.microsoft.com/office/drawing/2014/main" id="{CAB35711-4866-4D69-9356-32E10CFA039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19836" y="2257105"/>
                <a:ext cx="211864" cy="353049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4224" cap="sq">
                <a:solidFill>
                  <a:srgbClr val="5C2D9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EE7EDB97-0988-4E9F-9693-0D0B703D6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0696" y="2563080"/>
                <a:ext cx="4708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1DEB5CC9-D4DC-4ECC-BA76-5C3489A63BFB}"/>
                </a:ext>
              </a:extLst>
            </p:cNvPr>
            <p:cNvGrpSpPr/>
            <p:nvPr/>
          </p:nvGrpSpPr>
          <p:grpSpPr>
            <a:xfrm>
              <a:off x="1318823" y="2257105"/>
              <a:ext cx="204931" cy="341495"/>
              <a:chOff x="1318823" y="2257105"/>
              <a:chExt cx="211865" cy="353049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659C747-FE42-4542-B16F-C7B634E73C45}"/>
                  </a:ext>
                </a:extLst>
              </p:cNvPr>
              <p:cNvSpPr/>
              <p:nvPr/>
            </p:nvSpPr>
            <p:spPr bwMode="auto">
              <a:xfrm>
                <a:off x="1318823" y="2257105"/>
                <a:ext cx="211864" cy="353049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7C09D4F0-2FD2-4A92-81E6-30F2E93C66C9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325493" y="2375995"/>
                <a:ext cx="111359" cy="115269"/>
                <a:chOff x="1373693" y="2375995"/>
                <a:chExt cx="57" cy="59"/>
              </a:xfrm>
              <a:solidFill>
                <a:srgbClr val="FFFFFF"/>
              </a:solidFill>
            </p:grpSpPr>
            <p:sp>
              <p:nvSpPr>
                <p:cNvPr id="102" name="Freeform 31">
                  <a:extLst>
                    <a:ext uri="{FF2B5EF4-FFF2-40B4-BE49-F238E27FC236}">
                      <a16:creationId xmlns:a16="http://schemas.microsoft.com/office/drawing/2014/main" id="{6ED40979-5911-410A-ADDA-0728507356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693" y="2376013"/>
                  <a:ext cx="9" cy="23"/>
                </a:xfrm>
                <a:custGeom>
                  <a:avLst/>
                  <a:gdLst>
                    <a:gd name="T0" fmla="*/ 70 w 81"/>
                    <a:gd name="T1" fmla="*/ 0 h 212"/>
                    <a:gd name="T2" fmla="*/ 11 w 81"/>
                    <a:gd name="T3" fmla="*/ 0 h 212"/>
                    <a:gd name="T4" fmla="*/ 0 w 81"/>
                    <a:gd name="T5" fmla="*/ 11 h 212"/>
                    <a:gd name="T6" fmla="*/ 0 w 81"/>
                    <a:gd name="T7" fmla="*/ 201 h 212"/>
                    <a:gd name="T8" fmla="*/ 11 w 81"/>
                    <a:gd name="T9" fmla="*/ 212 h 212"/>
                    <a:gd name="T10" fmla="*/ 70 w 81"/>
                    <a:gd name="T11" fmla="*/ 212 h 212"/>
                    <a:gd name="T12" fmla="*/ 81 w 81"/>
                    <a:gd name="T13" fmla="*/ 201 h 212"/>
                    <a:gd name="T14" fmla="*/ 81 w 81"/>
                    <a:gd name="T15" fmla="*/ 11 h 212"/>
                    <a:gd name="T16" fmla="*/ 70 w 81"/>
                    <a:gd name="T17" fmla="*/ 0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1" h="212">
                      <a:moveTo>
                        <a:pt x="70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201"/>
                        <a:pt x="0" y="201"/>
                        <a:pt x="0" y="201"/>
                      </a:cubicBezTo>
                      <a:cubicBezTo>
                        <a:pt x="0" y="207"/>
                        <a:pt x="5" y="212"/>
                        <a:pt x="11" y="212"/>
                      </a:cubicBezTo>
                      <a:cubicBezTo>
                        <a:pt x="70" y="212"/>
                        <a:pt x="70" y="212"/>
                        <a:pt x="70" y="212"/>
                      </a:cubicBezTo>
                      <a:cubicBezTo>
                        <a:pt x="76" y="212"/>
                        <a:pt x="81" y="207"/>
                        <a:pt x="81" y="201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1" y="5"/>
                        <a:pt x="76" y="0"/>
                        <a:pt x="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Freeform 32">
                  <a:extLst>
                    <a:ext uri="{FF2B5EF4-FFF2-40B4-BE49-F238E27FC236}">
                      <a16:creationId xmlns:a16="http://schemas.microsoft.com/office/drawing/2014/main" id="{A854C6DE-A73C-4AAB-B973-80A6161CE5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741" y="2376013"/>
                  <a:ext cx="9" cy="23"/>
                </a:xfrm>
                <a:custGeom>
                  <a:avLst/>
                  <a:gdLst>
                    <a:gd name="T0" fmla="*/ 71 w 82"/>
                    <a:gd name="T1" fmla="*/ 0 h 212"/>
                    <a:gd name="T2" fmla="*/ 11 w 82"/>
                    <a:gd name="T3" fmla="*/ 0 h 212"/>
                    <a:gd name="T4" fmla="*/ 0 w 82"/>
                    <a:gd name="T5" fmla="*/ 11 h 212"/>
                    <a:gd name="T6" fmla="*/ 0 w 82"/>
                    <a:gd name="T7" fmla="*/ 201 h 212"/>
                    <a:gd name="T8" fmla="*/ 11 w 82"/>
                    <a:gd name="T9" fmla="*/ 212 h 212"/>
                    <a:gd name="T10" fmla="*/ 71 w 82"/>
                    <a:gd name="T11" fmla="*/ 212 h 212"/>
                    <a:gd name="T12" fmla="*/ 82 w 82"/>
                    <a:gd name="T13" fmla="*/ 201 h 212"/>
                    <a:gd name="T14" fmla="*/ 82 w 82"/>
                    <a:gd name="T15" fmla="*/ 11 h 212"/>
                    <a:gd name="T16" fmla="*/ 71 w 82"/>
                    <a:gd name="T17" fmla="*/ 0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212">
                      <a:moveTo>
                        <a:pt x="71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1"/>
                      </a:cubicBezTo>
                      <a:cubicBezTo>
                        <a:pt x="0" y="201"/>
                        <a:pt x="0" y="201"/>
                        <a:pt x="0" y="201"/>
                      </a:cubicBezTo>
                      <a:cubicBezTo>
                        <a:pt x="0" y="207"/>
                        <a:pt x="5" y="212"/>
                        <a:pt x="11" y="212"/>
                      </a:cubicBezTo>
                      <a:cubicBezTo>
                        <a:pt x="71" y="212"/>
                        <a:pt x="71" y="212"/>
                        <a:pt x="71" y="212"/>
                      </a:cubicBezTo>
                      <a:cubicBezTo>
                        <a:pt x="77" y="212"/>
                        <a:pt x="82" y="207"/>
                        <a:pt x="82" y="201"/>
                      </a:cubicBezTo>
                      <a:cubicBezTo>
                        <a:pt x="82" y="11"/>
                        <a:pt x="82" y="11"/>
                        <a:pt x="82" y="11"/>
                      </a:cubicBezTo>
                      <a:cubicBezTo>
                        <a:pt x="82" y="5"/>
                        <a:pt x="77" y="0"/>
                        <a:pt x="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33">
                  <a:extLst>
                    <a:ext uri="{FF2B5EF4-FFF2-40B4-BE49-F238E27FC236}">
                      <a16:creationId xmlns:a16="http://schemas.microsoft.com/office/drawing/2014/main" id="{943F5BA6-1686-4A36-82F1-C1D8687525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710" y="2376031"/>
                  <a:ext cx="9" cy="23"/>
                </a:xfrm>
                <a:custGeom>
                  <a:avLst/>
                  <a:gdLst>
                    <a:gd name="T0" fmla="*/ 70 w 81"/>
                    <a:gd name="T1" fmla="*/ 0 h 211"/>
                    <a:gd name="T2" fmla="*/ 11 w 81"/>
                    <a:gd name="T3" fmla="*/ 0 h 211"/>
                    <a:gd name="T4" fmla="*/ 0 w 81"/>
                    <a:gd name="T5" fmla="*/ 11 h 211"/>
                    <a:gd name="T6" fmla="*/ 0 w 81"/>
                    <a:gd name="T7" fmla="*/ 200 h 211"/>
                    <a:gd name="T8" fmla="*/ 11 w 81"/>
                    <a:gd name="T9" fmla="*/ 211 h 211"/>
                    <a:gd name="T10" fmla="*/ 70 w 81"/>
                    <a:gd name="T11" fmla="*/ 211 h 211"/>
                    <a:gd name="T12" fmla="*/ 81 w 81"/>
                    <a:gd name="T13" fmla="*/ 200 h 211"/>
                    <a:gd name="T14" fmla="*/ 81 w 81"/>
                    <a:gd name="T15" fmla="*/ 11 h 211"/>
                    <a:gd name="T16" fmla="*/ 70 w 81"/>
                    <a:gd name="T17" fmla="*/ 0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1" h="211">
                      <a:moveTo>
                        <a:pt x="70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4"/>
                        <a:pt x="0" y="11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06"/>
                        <a:pt x="5" y="211"/>
                        <a:pt x="11" y="211"/>
                      </a:cubicBezTo>
                      <a:cubicBezTo>
                        <a:pt x="70" y="211"/>
                        <a:pt x="70" y="211"/>
                        <a:pt x="70" y="211"/>
                      </a:cubicBezTo>
                      <a:cubicBezTo>
                        <a:pt x="76" y="211"/>
                        <a:pt x="81" y="206"/>
                        <a:pt x="81" y="200"/>
                      </a:cubicBez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1" y="4"/>
                        <a:pt x="76" y="0"/>
                        <a:pt x="7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34">
                  <a:extLst>
                    <a:ext uri="{FF2B5EF4-FFF2-40B4-BE49-F238E27FC236}">
                      <a16:creationId xmlns:a16="http://schemas.microsoft.com/office/drawing/2014/main" id="{D2892A22-668E-418F-9027-AA7B426DB9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723" y="2376031"/>
                  <a:ext cx="10" cy="23"/>
                </a:xfrm>
                <a:custGeom>
                  <a:avLst/>
                  <a:gdLst>
                    <a:gd name="T0" fmla="*/ 71 w 82"/>
                    <a:gd name="T1" fmla="*/ 0 h 211"/>
                    <a:gd name="T2" fmla="*/ 11 w 82"/>
                    <a:gd name="T3" fmla="*/ 0 h 211"/>
                    <a:gd name="T4" fmla="*/ 0 w 82"/>
                    <a:gd name="T5" fmla="*/ 11 h 211"/>
                    <a:gd name="T6" fmla="*/ 0 w 82"/>
                    <a:gd name="T7" fmla="*/ 200 h 211"/>
                    <a:gd name="T8" fmla="*/ 11 w 82"/>
                    <a:gd name="T9" fmla="*/ 211 h 211"/>
                    <a:gd name="T10" fmla="*/ 71 w 82"/>
                    <a:gd name="T11" fmla="*/ 211 h 211"/>
                    <a:gd name="T12" fmla="*/ 82 w 82"/>
                    <a:gd name="T13" fmla="*/ 200 h 211"/>
                    <a:gd name="T14" fmla="*/ 82 w 82"/>
                    <a:gd name="T15" fmla="*/ 11 h 211"/>
                    <a:gd name="T16" fmla="*/ 71 w 82"/>
                    <a:gd name="T17" fmla="*/ 0 h 2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211">
                      <a:moveTo>
                        <a:pt x="71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4"/>
                        <a:pt x="0" y="11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06"/>
                        <a:pt x="5" y="211"/>
                        <a:pt x="11" y="211"/>
                      </a:cubicBezTo>
                      <a:cubicBezTo>
                        <a:pt x="71" y="211"/>
                        <a:pt x="71" y="211"/>
                        <a:pt x="71" y="211"/>
                      </a:cubicBezTo>
                      <a:cubicBezTo>
                        <a:pt x="77" y="211"/>
                        <a:pt x="82" y="206"/>
                        <a:pt x="82" y="200"/>
                      </a:cubicBezTo>
                      <a:cubicBezTo>
                        <a:pt x="82" y="11"/>
                        <a:pt x="82" y="11"/>
                        <a:pt x="82" y="11"/>
                      </a:cubicBezTo>
                      <a:cubicBezTo>
                        <a:pt x="82" y="4"/>
                        <a:pt x="77" y="0"/>
                        <a:pt x="7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Freeform 35">
                  <a:extLst>
                    <a:ext uri="{FF2B5EF4-FFF2-40B4-BE49-F238E27FC236}">
                      <a16:creationId xmlns:a16="http://schemas.microsoft.com/office/drawing/2014/main" id="{43E40BAC-6D3A-409E-9D98-1DDF4F7366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704" y="2376013"/>
                  <a:ext cx="35" cy="28"/>
                </a:xfrm>
                <a:custGeom>
                  <a:avLst/>
                  <a:gdLst>
                    <a:gd name="T0" fmla="*/ 304 w 304"/>
                    <a:gd name="T1" fmla="*/ 0 h 264"/>
                    <a:gd name="T2" fmla="*/ 304 w 304"/>
                    <a:gd name="T3" fmla="*/ 221 h 264"/>
                    <a:gd name="T4" fmla="*/ 261 w 304"/>
                    <a:gd name="T5" fmla="*/ 264 h 264"/>
                    <a:gd name="T6" fmla="*/ 43 w 304"/>
                    <a:gd name="T7" fmla="*/ 264 h 264"/>
                    <a:gd name="T8" fmla="*/ 0 w 304"/>
                    <a:gd name="T9" fmla="*/ 221 h 264"/>
                    <a:gd name="T10" fmla="*/ 0 w 304"/>
                    <a:gd name="T11" fmla="*/ 0 h 264"/>
                    <a:gd name="T12" fmla="*/ 304 w 304"/>
                    <a:gd name="T13" fmla="*/ 0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" h="264">
                      <a:moveTo>
                        <a:pt x="304" y="0"/>
                      </a:moveTo>
                      <a:cubicBezTo>
                        <a:pt x="304" y="221"/>
                        <a:pt x="304" y="221"/>
                        <a:pt x="304" y="221"/>
                      </a:cubicBezTo>
                      <a:cubicBezTo>
                        <a:pt x="304" y="244"/>
                        <a:pt x="285" y="264"/>
                        <a:pt x="261" y="264"/>
                      </a:cubicBezTo>
                      <a:cubicBezTo>
                        <a:pt x="43" y="264"/>
                        <a:pt x="43" y="264"/>
                        <a:pt x="43" y="264"/>
                      </a:cubicBezTo>
                      <a:cubicBezTo>
                        <a:pt x="20" y="264"/>
                        <a:pt x="0" y="244"/>
                        <a:pt x="0" y="22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3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36">
                  <a:extLst>
                    <a:ext uri="{FF2B5EF4-FFF2-40B4-BE49-F238E27FC236}">
                      <a16:creationId xmlns:a16="http://schemas.microsoft.com/office/drawing/2014/main" id="{05B37028-4B6C-4362-AC77-9060C0B6816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73704" y="2375999"/>
                  <a:ext cx="35" cy="13"/>
                </a:xfrm>
                <a:custGeom>
                  <a:avLst/>
                  <a:gdLst>
                    <a:gd name="T0" fmla="*/ 152 w 304"/>
                    <a:gd name="T1" fmla="*/ 0 h 118"/>
                    <a:gd name="T2" fmla="*/ 0 w 304"/>
                    <a:gd name="T3" fmla="*/ 118 h 118"/>
                    <a:gd name="T4" fmla="*/ 304 w 304"/>
                    <a:gd name="T5" fmla="*/ 118 h 118"/>
                    <a:gd name="T6" fmla="*/ 152 w 304"/>
                    <a:gd name="T7" fmla="*/ 0 h 118"/>
                    <a:gd name="T8" fmla="*/ 90 w 304"/>
                    <a:gd name="T9" fmla="*/ 79 h 118"/>
                    <a:gd name="T10" fmla="*/ 72 w 304"/>
                    <a:gd name="T11" fmla="*/ 61 h 118"/>
                    <a:gd name="T12" fmla="*/ 90 w 304"/>
                    <a:gd name="T13" fmla="*/ 43 h 118"/>
                    <a:gd name="T14" fmla="*/ 108 w 304"/>
                    <a:gd name="T15" fmla="*/ 61 h 118"/>
                    <a:gd name="T16" fmla="*/ 90 w 304"/>
                    <a:gd name="T17" fmla="*/ 79 h 118"/>
                    <a:gd name="T18" fmla="*/ 214 w 304"/>
                    <a:gd name="T19" fmla="*/ 79 h 118"/>
                    <a:gd name="T20" fmla="*/ 196 w 304"/>
                    <a:gd name="T21" fmla="*/ 61 h 118"/>
                    <a:gd name="T22" fmla="*/ 214 w 304"/>
                    <a:gd name="T23" fmla="*/ 43 h 118"/>
                    <a:gd name="T24" fmla="*/ 233 w 304"/>
                    <a:gd name="T25" fmla="*/ 61 h 118"/>
                    <a:gd name="T26" fmla="*/ 214 w 304"/>
                    <a:gd name="T27" fmla="*/ 79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4" h="118">
                      <a:moveTo>
                        <a:pt x="152" y="0"/>
                      </a:moveTo>
                      <a:cubicBezTo>
                        <a:pt x="68" y="0"/>
                        <a:pt x="0" y="53"/>
                        <a:pt x="0" y="118"/>
                      </a:cubicBezTo>
                      <a:cubicBezTo>
                        <a:pt x="304" y="118"/>
                        <a:pt x="304" y="118"/>
                        <a:pt x="304" y="118"/>
                      </a:cubicBezTo>
                      <a:cubicBezTo>
                        <a:pt x="304" y="53"/>
                        <a:pt x="236" y="0"/>
                        <a:pt x="152" y="0"/>
                      </a:cubicBezTo>
                      <a:close/>
                      <a:moveTo>
                        <a:pt x="90" y="79"/>
                      </a:moveTo>
                      <a:cubicBezTo>
                        <a:pt x="80" y="79"/>
                        <a:pt x="72" y="71"/>
                        <a:pt x="72" y="61"/>
                      </a:cubicBezTo>
                      <a:cubicBezTo>
                        <a:pt x="72" y="51"/>
                        <a:pt x="80" y="43"/>
                        <a:pt x="90" y="43"/>
                      </a:cubicBezTo>
                      <a:cubicBezTo>
                        <a:pt x="100" y="43"/>
                        <a:pt x="108" y="51"/>
                        <a:pt x="108" y="61"/>
                      </a:cubicBezTo>
                      <a:cubicBezTo>
                        <a:pt x="108" y="71"/>
                        <a:pt x="100" y="79"/>
                        <a:pt x="90" y="79"/>
                      </a:cubicBezTo>
                      <a:close/>
                      <a:moveTo>
                        <a:pt x="214" y="79"/>
                      </a:moveTo>
                      <a:cubicBezTo>
                        <a:pt x="204" y="79"/>
                        <a:pt x="196" y="71"/>
                        <a:pt x="196" y="61"/>
                      </a:cubicBezTo>
                      <a:cubicBezTo>
                        <a:pt x="196" y="51"/>
                        <a:pt x="204" y="43"/>
                        <a:pt x="214" y="43"/>
                      </a:cubicBezTo>
                      <a:cubicBezTo>
                        <a:pt x="224" y="43"/>
                        <a:pt x="233" y="51"/>
                        <a:pt x="233" y="61"/>
                      </a:cubicBezTo>
                      <a:cubicBezTo>
                        <a:pt x="233" y="71"/>
                        <a:pt x="224" y="79"/>
                        <a:pt x="214" y="7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Freeform 37">
                  <a:extLst>
                    <a:ext uri="{FF2B5EF4-FFF2-40B4-BE49-F238E27FC236}">
                      <a16:creationId xmlns:a16="http://schemas.microsoft.com/office/drawing/2014/main" id="{08E3C3C2-7B1B-40B2-9330-7E16C70AC2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708" y="2375995"/>
                  <a:ext cx="10" cy="10"/>
                </a:xfrm>
                <a:custGeom>
                  <a:avLst/>
                  <a:gdLst>
                    <a:gd name="T0" fmla="*/ 79 w 85"/>
                    <a:gd name="T1" fmla="*/ 71 h 101"/>
                    <a:gd name="T2" fmla="*/ 40 w 85"/>
                    <a:gd name="T3" fmla="*/ 12 h 101"/>
                    <a:gd name="T4" fmla="*/ 12 w 85"/>
                    <a:gd name="T5" fmla="*/ 7 h 101"/>
                    <a:gd name="T6" fmla="*/ 6 w 85"/>
                    <a:gd name="T7" fmla="*/ 35 h 101"/>
                    <a:gd name="T8" fmla="*/ 42 w 85"/>
                    <a:gd name="T9" fmla="*/ 89 h 101"/>
                    <a:gd name="T10" fmla="*/ 53 w 85"/>
                    <a:gd name="T11" fmla="*/ 85 h 101"/>
                    <a:gd name="T12" fmla="*/ 71 w 85"/>
                    <a:gd name="T13" fmla="*/ 101 h 101"/>
                    <a:gd name="T14" fmla="*/ 73 w 85"/>
                    <a:gd name="T15" fmla="*/ 100 h 101"/>
                    <a:gd name="T16" fmla="*/ 79 w 85"/>
                    <a:gd name="T17" fmla="*/ 7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5" h="101">
                      <a:moveTo>
                        <a:pt x="79" y="71"/>
                      </a:moveTo>
                      <a:cubicBezTo>
                        <a:pt x="40" y="12"/>
                        <a:pt x="40" y="12"/>
                        <a:pt x="40" y="12"/>
                      </a:cubicBezTo>
                      <a:cubicBezTo>
                        <a:pt x="34" y="3"/>
                        <a:pt x="21" y="0"/>
                        <a:pt x="12" y="7"/>
                      </a:cubicBezTo>
                      <a:cubicBezTo>
                        <a:pt x="3" y="13"/>
                        <a:pt x="0" y="25"/>
                        <a:pt x="6" y="35"/>
                      </a:cubicBezTo>
                      <a:cubicBezTo>
                        <a:pt x="42" y="89"/>
                        <a:pt x="42" y="89"/>
                        <a:pt x="42" y="89"/>
                      </a:cubicBezTo>
                      <a:cubicBezTo>
                        <a:pt x="45" y="86"/>
                        <a:pt x="49" y="85"/>
                        <a:pt x="53" y="85"/>
                      </a:cubicBezTo>
                      <a:cubicBezTo>
                        <a:pt x="63" y="85"/>
                        <a:pt x="70" y="92"/>
                        <a:pt x="71" y="101"/>
                      </a:cubicBezTo>
                      <a:cubicBezTo>
                        <a:pt x="72" y="100"/>
                        <a:pt x="73" y="100"/>
                        <a:pt x="73" y="100"/>
                      </a:cubicBezTo>
                      <a:cubicBezTo>
                        <a:pt x="82" y="93"/>
                        <a:pt x="85" y="81"/>
                        <a:pt x="79" y="7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Freeform 38">
                  <a:extLst>
                    <a:ext uri="{FF2B5EF4-FFF2-40B4-BE49-F238E27FC236}">
                      <a16:creationId xmlns:a16="http://schemas.microsoft.com/office/drawing/2014/main" id="{78801CE4-19CF-480D-A3E5-E84E4FB449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3725" y="2375995"/>
                  <a:ext cx="10" cy="10"/>
                </a:xfrm>
                <a:custGeom>
                  <a:avLst/>
                  <a:gdLst>
                    <a:gd name="T0" fmla="*/ 73 w 85"/>
                    <a:gd name="T1" fmla="*/ 7 h 101"/>
                    <a:gd name="T2" fmla="*/ 44 w 85"/>
                    <a:gd name="T3" fmla="*/ 12 h 101"/>
                    <a:gd name="T4" fmla="*/ 6 w 85"/>
                    <a:gd name="T5" fmla="*/ 71 h 101"/>
                    <a:gd name="T6" fmla="*/ 12 w 85"/>
                    <a:gd name="T7" fmla="*/ 100 h 101"/>
                    <a:gd name="T8" fmla="*/ 13 w 85"/>
                    <a:gd name="T9" fmla="*/ 101 h 101"/>
                    <a:gd name="T10" fmla="*/ 31 w 85"/>
                    <a:gd name="T11" fmla="*/ 85 h 101"/>
                    <a:gd name="T12" fmla="*/ 43 w 85"/>
                    <a:gd name="T13" fmla="*/ 89 h 101"/>
                    <a:gd name="T14" fmla="*/ 78 w 85"/>
                    <a:gd name="T15" fmla="*/ 35 h 101"/>
                    <a:gd name="T16" fmla="*/ 73 w 85"/>
                    <a:gd name="T17" fmla="*/ 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5" h="101">
                      <a:moveTo>
                        <a:pt x="73" y="7"/>
                      </a:moveTo>
                      <a:cubicBezTo>
                        <a:pt x="63" y="0"/>
                        <a:pt x="51" y="3"/>
                        <a:pt x="44" y="12"/>
                      </a:cubicBezTo>
                      <a:cubicBezTo>
                        <a:pt x="6" y="71"/>
                        <a:pt x="6" y="71"/>
                        <a:pt x="6" y="71"/>
                      </a:cubicBezTo>
                      <a:cubicBezTo>
                        <a:pt x="0" y="81"/>
                        <a:pt x="2" y="93"/>
                        <a:pt x="12" y="100"/>
                      </a:cubicBezTo>
                      <a:cubicBezTo>
                        <a:pt x="12" y="100"/>
                        <a:pt x="13" y="100"/>
                        <a:pt x="13" y="101"/>
                      </a:cubicBezTo>
                      <a:cubicBezTo>
                        <a:pt x="15" y="92"/>
                        <a:pt x="22" y="85"/>
                        <a:pt x="31" y="85"/>
                      </a:cubicBezTo>
                      <a:cubicBezTo>
                        <a:pt x="36" y="85"/>
                        <a:pt x="40" y="86"/>
                        <a:pt x="43" y="89"/>
                      </a:cubicBezTo>
                      <a:cubicBezTo>
                        <a:pt x="78" y="35"/>
                        <a:pt x="78" y="35"/>
                        <a:pt x="78" y="35"/>
                      </a:cubicBezTo>
                      <a:cubicBezTo>
                        <a:pt x="85" y="25"/>
                        <a:pt x="82" y="13"/>
                        <a:pt x="73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0" name="CellPhone_E8EA">
                <a:extLst>
                  <a:ext uri="{FF2B5EF4-FFF2-40B4-BE49-F238E27FC236}">
                    <a16:creationId xmlns:a16="http://schemas.microsoft.com/office/drawing/2014/main" id="{B549513F-E890-49E1-AF94-02FA8C78700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318824" y="2257105"/>
                <a:ext cx="211864" cy="353049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4224" cap="sq">
                <a:solidFill>
                  <a:srgbClr val="107C1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82777517-BC33-494C-8932-5CCECFDE1B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1215" y="2563080"/>
                <a:ext cx="47081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A8192FA0-3084-4216-B3EA-39DF8DB0FEF6}"/>
                </a:ext>
              </a:extLst>
            </p:cNvPr>
            <p:cNvGrpSpPr/>
            <p:nvPr/>
          </p:nvGrpSpPr>
          <p:grpSpPr>
            <a:xfrm>
              <a:off x="1921619" y="2309875"/>
              <a:ext cx="426956" cy="327217"/>
              <a:chOff x="1921619" y="2309875"/>
              <a:chExt cx="498447" cy="382007"/>
            </a:xfrm>
          </p:grpSpPr>
          <p:sp>
            <p:nvSpPr>
              <p:cNvPr id="91" name="monitor">
                <a:extLst>
                  <a:ext uri="{FF2B5EF4-FFF2-40B4-BE49-F238E27FC236}">
                    <a16:creationId xmlns:a16="http://schemas.microsoft.com/office/drawing/2014/main" id="{E57251C4-90B2-4D31-8A7A-50DC8BCBC18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921619" y="2309875"/>
                <a:ext cx="498447" cy="382007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4224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D0B998E-02F1-442E-9E5B-E052BC91BB9D}"/>
                  </a:ext>
                </a:extLst>
              </p:cNvPr>
              <p:cNvSpPr/>
              <p:nvPr/>
            </p:nvSpPr>
            <p:spPr bwMode="auto">
              <a:xfrm>
                <a:off x="1921619" y="2309875"/>
                <a:ext cx="498447" cy="302717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C6057FF3-7574-4CEC-AD0D-8FD15A8F6630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76215" y="2447383"/>
                <a:ext cx="111859" cy="111861"/>
                <a:chOff x="2105051" y="2414309"/>
                <a:chExt cx="73" cy="73"/>
              </a:xfrm>
              <a:solidFill>
                <a:srgbClr val="FFFFFF"/>
              </a:solidFill>
            </p:grpSpPr>
            <p:sp>
              <p:nvSpPr>
                <p:cNvPr id="94" name="Freeform 12">
                  <a:extLst>
                    <a:ext uri="{FF2B5EF4-FFF2-40B4-BE49-F238E27FC236}">
                      <a16:creationId xmlns:a16="http://schemas.microsoft.com/office/drawing/2014/main" id="{6CAC7C7E-DC0B-47B1-942F-307D6FADFA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5083" y="2414309"/>
                  <a:ext cx="41" cy="35"/>
                </a:xfrm>
                <a:custGeom>
                  <a:avLst/>
                  <a:gdLst>
                    <a:gd name="T0" fmla="*/ 41 w 41"/>
                    <a:gd name="T1" fmla="*/ 35 h 35"/>
                    <a:gd name="T2" fmla="*/ 41 w 41"/>
                    <a:gd name="T3" fmla="*/ 0 h 35"/>
                    <a:gd name="T4" fmla="*/ 0 w 41"/>
                    <a:gd name="T5" fmla="*/ 6 h 35"/>
                    <a:gd name="T6" fmla="*/ 0 w 41"/>
                    <a:gd name="T7" fmla="*/ 35 h 35"/>
                    <a:gd name="T8" fmla="*/ 41 w 41"/>
                    <a:gd name="T9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5">
                      <a:moveTo>
                        <a:pt x="41" y="35"/>
                      </a:moveTo>
                      <a:lnTo>
                        <a:pt x="41" y="0"/>
                      </a:lnTo>
                      <a:lnTo>
                        <a:pt x="0" y="6"/>
                      </a:lnTo>
                      <a:lnTo>
                        <a:pt x="0" y="35"/>
                      </a:lnTo>
                      <a:lnTo>
                        <a:pt x="41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13">
                  <a:extLst>
                    <a:ext uri="{FF2B5EF4-FFF2-40B4-BE49-F238E27FC236}">
                      <a16:creationId xmlns:a16="http://schemas.microsoft.com/office/drawing/2014/main" id="{A57813AB-2CBB-46BC-A984-503465551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5051" y="2414315"/>
                  <a:ext cx="30" cy="29"/>
                </a:xfrm>
                <a:custGeom>
                  <a:avLst/>
                  <a:gdLst>
                    <a:gd name="T0" fmla="*/ 30 w 30"/>
                    <a:gd name="T1" fmla="*/ 0 h 29"/>
                    <a:gd name="T2" fmla="*/ 0 w 30"/>
                    <a:gd name="T3" fmla="*/ 5 h 29"/>
                    <a:gd name="T4" fmla="*/ 0 w 30"/>
                    <a:gd name="T5" fmla="*/ 29 h 29"/>
                    <a:gd name="T6" fmla="*/ 30 w 30"/>
                    <a:gd name="T7" fmla="*/ 29 h 29"/>
                    <a:gd name="T8" fmla="*/ 30 w 30"/>
                    <a:gd name="T9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9">
                      <a:moveTo>
                        <a:pt x="30" y="0"/>
                      </a:moveTo>
                      <a:lnTo>
                        <a:pt x="0" y="5"/>
                      </a:lnTo>
                      <a:lnTo>
                        <a:pt x="0" y="29"/>
                      </a:lnTo>
                      <a:lnTo>
                        <a:pt x="30" y="29"/>
                      </a:lnTo>
                      <a:lnTo>
                        <a:pt x="3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14">
                  <a:extLst>
                    <a:ext uri="{FF2B5EF4-FFF2-40B4-BE49-F238E27FC236}">
                      <a16:creationId xmlns:a16="http://schemas.microsoft.com/office/drawing/2014/main" id="{21031152-58D5-41ED-BC32-6A056A369E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5051" y="2414347"/>
                  <a:ext cx="30" cy="29"/>
                </a:xfrm>
                <a:custGeom>
                  <a:avLst/>
                  <a:gdLst>
                    <a:gd name="T0" fmla="*/ 0 w 30"/>
                    <a:gd name="T1" fmla="*/ 0 h 29"/>
                    <a:gd name="T2" fmla="*/ 0 w 30"/>
                    <a:gd name="T3" fmla="*/ 24 h 29"/>
                    <a:gd name="T4" fmla="*/ 30 w 30"/>
                    <a:gd name="T5" fmla="*/ 29 h 29"/>
                    <a:gd name="T6" fmla="*/ 30 w 30"/>
                    <a:gd name="T7" fmla="*/ 0 h 29"/>
                    <a:gd name="T8" fmla="*/ 0 w 30"/>
                    <a:gd name="T9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29">
                      <a:moveTo>
                        <a:pt x="0" y="0"/>
                      </a:moveTo>
                      <a:lnTo>
                        <a:pt x="0" y="24"/>
                      </a:lnTo>
                      <a:lnTo>
                        <a:pt x="30" y="29"/>
                      </a:lnTo>
                      <a:lnTo>
                        <a:pt x="3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15">
                  <a:extLst>
                    <a:ext uri="{FF2B5EF4-FFF2-40B4-BE49-F238E27FC236}">
                      <a16:creationId xmlns:a16="http://schemas.microsoft.com/office/drawing/2014/main" id="{65D7260C-EF03-4C7D-BBE0-47A80D2FCF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05083" y="2414347"/>
                  <a:ext cx="41" cy="35"/>
                </a:xfrm>
                <a:custGeom>
                  <a:avLst/>
                  <a:gdLst>
                    <a:gd name="T0" fmla="*/ 0 w 41"/>
                    <a:gd name="T1" fmla="*/ 29 h 35"/>
                    <a:gd name="T2" fmla="*/ 41 w 41"/>
                    <a:gd name="T3" fmla="*/ 35 h 35"/>
                    <a:gd name="T4" fmla="*/ 41 w 41"/>
                    <a:gd name="T5" fmla="*/ 0 h 35"/>
                    <a:gd name="T6" fmla="*/ 0 w 41"/>
                    <a:gd name="T7" fmla="*/ 0 h 35"/>
                    <a:gd name="T8" fmla="*/ 0 w 41"/>
                    <a:gd name="T9" fmla="*/ 29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35">
                      <a:moveTo>
                        <a:pt x="0" y="29"/>
                      </a:moveTo>
                      <a:lnTo>
                        <a:pt x="41" y="35"/>
                      </a:lnTo>
                      <a:lnTo>
                        <a:pt x="41" y="0"/>
                      </a:lnTo>
                      <a:lnTo>
                        <a:pt x="0" y="0"/>
                      </a:lnTo>
                      <a:lnTo>
                        <a:pt x="0" y="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44B7CD9-4D66-44FE-9912-B8BD296E0C8A}"/>
                </a:ext>
              </a:extLst>
            </p:cNvPr>
            <p:cNvGrpSpPr/>
            <p:nvPr/>
          </p:nvGrpSpPr>
          <p:grpSpPr>
            <a:xfrm>
              <a:off x="1472002" y="2490343"/>
              <a:ext cx="197936" cy="197936"/>
              <a:chOff x="1472002" y="2490343"/>
              <a:chExt cx="197936" cy="19793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5FBD6AA2-F83D-43B2-897E-1A6104202914}"/>
                  </a:ext>
                </a:extLst>
              </p:cNvPr>
              <p:cNvSpPr/>
              <p:nvPr/>
            </p:nvSpPr>
            <p:spPr bwMode="auto">
              <a:xfrm>
                <a:off x="1472002" y="2490343"/>
                <a:ext cx="197936" cy="19793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Commitments_EC4D">
                <a:extLst>
                  <a:ext uri="{FF2B5EF4-FFF2-40B4-BE49-F238E27FC236}">
                    <a16:creationId xmlns:a16="http://schemas.microsoft.com/office/drawing/2014/main" id="{7C1DCC8F-5CA1-41AA-8B64-6A0A141E7DD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510905" y="2529865"/>
                <a:ext cx="120132" cy="118892"/>
              </a:xfrm>
              <a:custGeom>
                <a:avLst/>
                <a:gdLst>
                  <a:gd name="T0" fmla="*/ 56 w 3762"/>
                  <a:gd name="T1" fmla="*/ 1280 h 3526"/>
                  <a:gd name="T2" fmla="*/ 1246 w 3762"/>
                  <a:gd name="T3" fmla="*/ 30 h 3526"/>
                  <a:gd name="T4" fmla="*/ 1589 w 3762"/>
                  <a:gd name="T5" fmla="*/ 313 h 3526"/>
                  <a:gd name="T6" fmla="*/ 104 w 3762"/>
                  <a:gd name="T7" fmla="*/ 2297 h 3526"/>
                  <a:gd name="T8" fmla="*/ 698 w 3762"/>
                  <a:gd name="T9" fmla="*/ 2078 h 3526"/>
                  <a:gd name="T10" fmla="*/ 323 w 3762"/>
                  <a:gd name="T11" fmla="*/ 1703 h 3526"/>
                  <a:gd name="T12" fmla="*/ 2479 w 3762"/>
                  <a:gd name="T13" fmla="*/ 2578 h 3526"/>
                  <a:gd name="T14" fmla="*/ 3073 w 3762"/>
                  <a:gd name="T15" fmla="*/ 2797 h 3526"/>
                  <a:gd name="T16" fmla="*/ 2854 w 3762"/>
                  <a:gd name="T17" fmla="*/ 2203 h 3526"/>
                  <a:gd name="T18" fmla="*/ 1823 w 3762"/>
                  <a:gd name="T19" fmla="*/ 3422 h 3526"/>
                  <a:gd name="T20" fmla="*/ 2198 w 3762"/>
                  <a:gd name="T21" fmla="*/ 3047 h 3526"/>
                  <a:gd name="T22" fmla="*/ 2698 w 3762"/>
                  <a:gd name="T23" fmla="*/ 3172 h 3526"/>
                  <a:gd name="T24" fmla="*/ 2479 w 3762"/>
                  <a:gd name="T25" fmla="*/ 2578 h 3526"/>
                  <a:gd name="T26" fmla="*/ 479 w 3762"/>
                  <a:gd name="T27" fmla="*/ 2672 h 3526"/>
                  <a:gd name="T28" fmla="*/ 1073 w 3762"/>
                  <a:gd name="T29" fmla="*/ 2453 h 3526"/>
                  <a:gd name="T30" fmla="*/ 698 w 3762"/>
                  <a:gd name="T31" fmla="*/ 2078 h 3526"/>
                  <a:gd name="T32" fmla="*/ 854 w 3762"/>
                  <a:gd name="T33" fmla="*/ 2672 h 3526"/>
                  <a:gd name="T34" fmla="*/ 1229 w 3762"/>
                  <a:gd name="T35" fmla="*/ 3047 h 3526"/>
                  <a:gd name="T36" fmla="*/ 1448 w 3762"/>
                  <a:gd name="T37" fmla="*/ 2453 h 3526"/>
                  <a:gd name="T38" fmla="*/ 854 w 3762"/>
                  <a:gd name="T39" fmla="*/ 2672 h 3526"/>
                  <a:gd name="T40" fmla="*/ 1229 w 3762"/>
                  <a:gd name="T41" fmla="*/ 3422 h 3526"/>
                  <a:gd name="T42" fmla="*/ 1823 w 3762"/>
                  <a:gd name="T43" fmla="*/ 3203 h 3526"/>
                  <a:gd name="T44" fmla="*/ 1448 w 3762"/>
                  <a:gd name="T45" fmla="*/ 2828 h 3526"/>
                  <a:gd name="T46" fmla="*/ 3214 w 3762"/>
                  <a:gd name="T47" fmla="*/ 1813 h 3526"/>
                  <a:gd name="T48" fmla="*/ 3746 w 3762"/>
                  <a:gd name="T49" fmla="*/ 1220 h 3526"/>
                  <a:gd name="T50" fmla="*/ 2526 w 3762"/>
                  <a:gd name="T51" fmla="*/ 0 h 3526"/>
                  <a:gd name="T52" fmla="*/ 1412 w 3762"/>
                  <a:gd name="T53" fmla="*/ 385 h 3526"/>
                  <a:gd name="T54" fmla="*/ 1026 w 3762"/>
                  <a:gd name="T55" fmla="*/ 1250 h 3526"/>
                  <a:gd name="T56" fmla="*/ 1276 w 3762"/>
                  <a:gd name="T57" fmla="*/ 1500 h 3526"/>
                  <a:gd name="T58" fmla="*/ 2026 w 3762"/>
                  <a:gd name="T59" fmla="*/ 750 h 3526"/>
                  <a:gd name="T60" fmla="*/ 3448 w 3762"/>
                  <a:gd name="T61" fmla="*/ 2047 h 3526"/>
                  <a:gd name="T62" fmla="*/ 3071 w 3762"/>
                  <a:gd name="T63" fmla="*/ 2420 h 3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62" h="3526">
                    <a:moveTo>
                      <a:pt x="401" y="1625"/>
                    </a:moveTo>
                    <a:cubicBezTo>
                      <a:pt x="56" y="1280"/>
                      <a:pt x="56" y="1280"/>
                      <a:pt x="56" y="1280"/>
                    </a:cubicBezTo>
                    <a:cubicBezTo>
                      <a:pt x="40" y="1264"/>
                      <a:pt x="40" y="1236"/>
                      <a:pt x="56" y="1220"/>
                    </a:cubicBezTo>
                    <a:cubicBezTo>
                      <a:pt x="1246" y="30"/>
                      <a:pt x="1246" y="30"/>
                      <a:pt x="1246" y="30"/>
                    </a:cubicBezTo>
                    <a:cubicBezTo>
                      <a:pt x="1262" y="14"/>
                      <a:pt x="1290" y="14"/>
                      <a:pt x="1306" y="30"/>
                    </a:cubicBezTo>
                    <a:cubicBezTo>
                      <a:pt x="1589" y="313"/>
                      <a:pt x="1589" y="313"/>
                      <a:pt x="1589" y="313"/>
                    </a:cubicBezTo>
                    <a:moveTo>
                      <a:pt x="104" y="1922"/>
                    </a:moveTo>
                    <a:cubicBezTo>
                      <a:pt x="0" y="2026"/>
                      <a:pt x="0" y="2194"/>
                      <a:pt x="104" y="2297"/>
                    </a:cubicBezTo>
                    <a:cubicBezTo>
                      <a:pt x="207" y="2401"/>
                      <a:pt x="375" y="2401"/>
                      <a:pt x="479" y="2297"/>
                    </a:cubicBezTo>
                    <a:cubicBezTo>
                      <a:pt x="698" y="2078"/>
                      <a:pt x="698" y="2078"/>
                      <a:pt x="698" y="2078"/>
                    </a:cubicBezTo>
                    <a:cubicBezTo>
                      <a:pt x="802" y="1974"/>
                      <a:pt x="802" y="1806"/>
                      <a:pt x="698" y="1703"/>
                    </a:cubicBezTo>
                    <a:cubicBezTo>
                      <a:pt x="595" y="1599"/>
                      <a:pt x="427" y="1599"/>
                      <a:pt x="323" y="1703"/>
                    </a:cubicBezTo>
                    <a:lnTo>
                      <a:pt x="104" y="1922"/>
                    </a:lnTo>
                    <a:close/>
                    <a:moveTo>
                      <a:pt x="2479" y="2578"/>
                    </a:moveTo>
                    <a:cubicBezTo>
                      <a:pt x="2698" y="2797"/>
                      <a:pt x="2698" y="2797"/>
                      <a:pt x="2698" y="2797"/>
                    </a:cubicBezTo>
                    <a:cubicBezTo>
                      <a:pt x="2802" y="2901"/>
                      <a:pt x="2970" y="2901"/>
                      <a:pt x="3073" y="2797"/>
                    </a:cubicBezTo>
                    <a:cubicBezTo>
                      <a:pt x="3177" y="2694"/>
                      <a:pt x="3177" y="2526"/>
                      <a:pt x="3073" y="2422"/>
                    </a:cubicBezTo>
                    <a:cubicBezTo>
                      <a:pt x="2854" y="2203"/>
                      <a:pt x="2854" y="2203"/>
                      <a:pt x="2854" y="2203"/>
                    </a:cubicBezTo>
                    <a:moveTo>
                      <a:pt x="1714" y="3313"/>
                    </a:moveTo>
                    <a:cubicBezTo>
                      <a:pt x="1823" y="3422"/>
                      <a:pt x="1823" y="3422"/>
                      <a:pt x="1823" y="3422"/>
                    </a:cubicBezTo>
                    <a:cubicBezTo>
                      <a:pt x="1927" y="3526"/>
                      <a:pt x="2095" y="3526"/>
                      <a:pt x="2198" y="3422"/>
                    </a:cubicBezTo>
                    <a:cubicBezTo>
                      <a:pt x="2302" y="3319"/>
                      <a:pt x="2302" y="3151"/>
                      <a:pt x="2198" y="3047"/>
                    </a:cubicBezTo>
                    <a:cubicBezTo>
                      <a:pt x="2323" y="3172"/>
                      <a:pt x="2323" y="3172"/>
                      <a:pt x="2323" y="3172"/>
                    </a:cubicBezTo>
                    <a:cubicBezTo>
                      <a:pt x="2427" y="3276"/>
                      <a:pt x="2595" y="3276"/>
                      <a:pt x="2698" y="3172"/>
                    </a:cubicBezTo>
                    <a:cubicBezTo>
                      <a:pt x="2802" y="3069"/>
                      <a:pt x="2802" y="2901"/>
                      <a:pt x="2698" y="2797"/>
                    </a:cubicBezTo>
                    <a:cubicBezTo>
                      <a:pt x="2479" y="2578"/>
                      <a:pt x="2479" y="2578"/>
                      <a:pt x="2479" y="2578"/>
                    </a:cubicBezTo>
                    <a:moveTo>
                      <a:pt x="479" y="2297"/>
                    </a:moveTo>
                    <a:cubicBezTo>
                      <a:pt x="375" y="2401"/>
                      <a:pt x="375" y="2569"/>
                      <a:pt x="479" y="2672"/>
                    </a:cubicBezTo>
                    <a:cubicBezTo>
                      <a:pt x="582" y="2776"/>
                      <a:pt x="750" y="2776"/>
                      <a:pt x="854" y="2672"/>
                    </a:cubicBezTo>
                    <a:cubicBezTo>
                      <a:pt x="1073" y="2453"/>
                      <a:pt x="1073" y="2453"/>
                      <a:pt x="1073" y="2453"/>
                    </a:cubicBezTo>
                    <a:cubicBezTo>
                      <a:pt x="1177" y="2349"/>
                      <a:pt x="1177" y="2181"/>
                      <a:pt x="1073" y="2078"/>
                    </a:cubicBezTo>
                    <a:cubicBezTo>
                      <a:pt x="970" y="1974"/>
                      <a:pt x="802" y="1974"/>
                      <a:pt x="698" y="2078"/>
                    </a:cubicBezTo>
                    <a:lnTo>
                      <a:pt x="479" y="2297"/>
                    </a:lnTo>
                    <a:close/>
                    <a:moveTo>
                      <a:pt x="854" y="2672"/>
                    </a:moveTo>
                    <a:cubicBezTo>
                      <a:pt x="750" y="2776"/>
                      <a:pt x="750" y="2944"/>
                      <a:pt x="854" y="3047"/>
                    </a:cubicBezTo>
                    <a:cubicBezTo>
                      <a:pt x="957" y="3151"/>
                      <a:pt x="1125" y="3151"/>
                      <a:pt x="1229" y="3047"/>
                    </a:cubicBezTo>
                    <a:cubicBezTo>
                      <a:pt x="1448" y="2828"/>
                      <a:pt x="1448" y="2828"/>
                      <a:pt x="1448" y="2828"/>
                    </a:cubicBezTo>
                    <a:cubicBezTo>
                      <a:pt x="1552" y="2724"/>
                      <a:pt x="1552" y="2556"/>
                      <a:pt x="1448" y="2453"/>
                    </a:cubicBezTo>
                    <a:cubicBezTo>
                      <a:pt x="1345" y="2349"/>
                      <a:pt x="1177" y="2349"/>
                      <a:pt x="1073" y="2453"/>
                    </a:cubicBezTo>
                    <a:lnTo>
                      <a:pt x="854" y="2672"/>
                    </a:lnTo>
                    <a:close/>
                    <a:moveTo>
                      <a:pt x="1229" y="3047"/>
                    </a:moveTo>
                    <a:cubicBezTo>
                      <a:pt x="1125" y="3151"/>
                      <a:pt x="1125" y="3319"/>
                      <a:pt x="1229" y="3422"/>
                    </a:cubicBezTo>
                    <a:cubicBezTo>
                      <a:pt x="1332" y="3526"/>
                      <a:pt x="1500" y="3526"/>
                      <a:pt x="1604" y="3422"/>
                    </a:cubicBezTo>
                    <a:cubicBezTo>
                      <a:pt x="1823" y="3203"/>
                      <a:pt x="1823" y="3203"/>
                      <a:pt x="1823" y="3203"/>
                    </a:cubicBezTo>
                    <a:cubicBezTo>
                      <a:pt x="1927" y="3099"/>
                      <a:pt x="1927" y="2931"/>
                      <a:pt x="1823" y="2828"/>
                    </a:cubicBezTo>
                    <a:cubicBezTo>
                      <a:pt x="1720" y="2724"/>
                      <a:pt x="1552" y="2724"/>
                      <a:pt x="1448" y="2828"/>
                    </a:cubicBezTo>
                    <a:lnTo>
                      <a:pt x="1229" y="3047"/>
                    </a:lnTo>
                    <a:close/>
                    <a:moveTo>
                      <a:pt x="3214" y="1813"/>
                    </a:moveTo>
                    <a:cubicBezTo>
                      <a:pt x="3746" y="1280"/>
                      <a:pt x="3746" y="1280"/>
                      <a:pt x="3746" y="1280"/>
                    </a:cubicBezTo>
                    <a:cubicBezTo>
                      <a:pt x="3762" y="1264"/>
                      <a:pt x="3762" y="1236"/>
                      <a:pt x="3746" y="122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1436" y="363"/>
                      <a:pt x="1436" y="363"/>
                      <a:pt x="1436" y="363"/>
                    </a:cubicBezTo>
                    <a:cubicBezTo>
                      <a:pt x="1426" y="367"/>
                      <a:pt x="1417" y="375"/>
                      <a:pt x="1412" y="385"/>
                    </a:cubicBezTo>
                    <a:cubicBezTo>
                      <a:pt x="1057" y="1094"/>
                      <a:pt x="1057" y="1094"/>
                      <a:pt x="1057" y="1094"/>
                    </a:cubicBezTo>
                    <a:cubicBezTo>
                      <a:pt x="1037" y="1142"/>
                      <a:pt x="1026" y="1195"/>
                      <a:pt x="1026" y="1250"/>
                    </a:cubicBezTo>
                    <a:cubicBezTo>
                      <a:pt x="1026" y="1319"/>
                      <a:pt x="1054" y="1382"/>
                      <a:pt x="1099" y="1427"/>
                    </a:cubicBezTo>
                    <a:cubicBezTo>
                      <a:pt x="1144" y="1472"/>
                      <a:pt x="1207" y="1500"/>
                      <a:pt x="1276" y="1500"/>
                    </a:cubicBezTo>
                    <a:cubicBezTo>
                      <a:pt x="1483" y="1500"/>
                      <a:pt x="1651" y="1332"/>
                      <a:pt x="1651" y="1125"/>
                    </a:cubicBezTo>
                    <a:cubicBezTo>
                      <a:pt x="1651" y="918"/>
                      <a:pt x="1819" y="750"/>
                      <a:pt x="2026" y="750"/>
                    </a:cubicBezTo>
                    <a:cubicBezTo>
                      <a:pt x="2094" y="750"/>
                      <a:pt x="2162" y="771"/>
                      <a:pt x="2214" y="813"/>
                    </a:cubicBezTo>
                    <a:cubicBezTo>
                      <a:pt x="3448" y="2047"/>
                      <a:pt x="3448" y="2047"/>
                      <a:pt x="3448" y="2047"/>
                    </a:cubicBezTo>
                    <a:cubicBezTo>
                      <a:pt x="3553" y="2152"/>
                      <a:pt x="3552" y="2321"/>
                      <a:pt x="3446" y="2425"/>
                    </a:cubicBezTo>
                    <a:cubicBezTo>
                      <a:pt x="3341" y="2527"/>
                      <a:pt x="3174" y="2523"/>
                      <a:pt x="3071" y="2420"/>
                    </a:cubicBezTo>
                    <a:cubicBezTo>
                      <a:pt x="2854" y="2203"/>
                      <a:pt x="2854" y="2203"/>
                      <a:pt x="2854" y="2203"/>
                    </a:cubicBezTo>
                  </a:path>
                </a:pathLst>
              </a:custGeom>
              <a:noFill/>
              <a:ln w="952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9144" rIns="91440" bIns="9144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97E47D-04F7-4E6A-94AA-DF2BA8E44F87}"/>
              </a:ext>
            </a:extLst>
          </p:cNvPr>
          <p:cNvGrpSpPr/>
          <p:nvPr/>
        </p:nvGrpSpPr>
        <p:grpSpPr>
          <a:xfrm>
            <a:off x="4871628" y="1319480"/>
            <a:ext cx="1828002" cy="547384"/>
            <a:chOff x="4871628" y="1319480"/>
            <a:chExt cx="1828002" cy="547384"/>
          </a:xfrm>
        </p:grpSpPr>
        <p:sp>
          <p:nvSpPr>
            <p:cNvPr id="68" name="Rectangle 67">
              <a:hlinkClick r:id="rId7" tooltip="Conditional Access provides centralized policy control for data and applications by enforcing conditions on account authentication, network location, device health/compliance, and other risk factors. "/>
              <a:extLst>
                <a:ext uri="{FF2B5EF4-FFF2-40B4-BE49-F238E27FC236}">
                  <a16:creationId xmlns:a16="http://schemas.microsoft.com/office/drawing/2014/main" id="{2A2AACA0-BD6B-46C8-9443-28B90BDF2C18}"/>
                </a:ext>
              </a:extLst>
            </p:cNvPr>
            <p:cNvSpPr/>
            <p:nvPr/>
          </p:nvSpPr>
          <p:spPr>
            <a:xfrm>
              <a:off x="4871628" y="1319480"/>
              <a:ext cx="1828002" cy="5473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E0D7494-18E3-4CE4-81E0-0E5B1CDD8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585" y="1632103"/>
              <a:ext cx="157209" cy="157207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D8E8D3F-E70E-4707-8139-AF8A820F9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932" y="1617065"/>
              <a:ext cx="245944" cy="172245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6E0B7B31-ABCD-4EF9-AF56-8D1DCBC4A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7131" y="1377964"/>
              <a:ext cx="174013" cy="174014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FCC9561-73AD-4477-B9A5-CBF9FC93D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2562" y="1617010"/>
              <a:ext cx="197763" cy="195176"/>
            </a:xfrm>
            <a:prstGeom prst="rect">
              <a:avLst/>
            </a:prstGeom>
          </p:spPr>
        </p:pic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6E0FB7FE-33C0-4152-94FF-030255A186DF}"/>
                </a:ext>
              </a:extLst>
            </p:cNvPr>
            <p:cNvGrpSpPr/>
            <p:nvPr/>
          </p:nvGrpSpPr>
          <p:grpSpPr>
            <a:xfrm>
              <a:off x="6469461" y="1571087"/>
              <a:ext cx="127912" cy="29526"/>
              <a:chOff x="6469462" y="1571087"/>
              <a:chExt cx="412250" cy="115312"/>
            </a:xfrm>
            <a:solidFill>
              <a:srgbClr val="000000">
                <a:lumMod val="65000"/>
                <a:lumOff val="35000"/>
              </a:srgbClr>
            </a:solidFill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386707F-42B3-46C1-8366-4DA80F6E1CD9}"/>
                  </a:ext>
                </a:extLst>
              </p:cNvPr>
              <p:cNvSpPr/>
              <p:nvPr/>
            </p:nvSpPr>
            <p:spPr bwMode="auto">
              <a:xfrm>
                <a:off x="6469462" y="1571099"/>
                <a:ext cx="95147" cy="115293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B096CF8-88A3-4356-AA45-4D85210D0268}"/>
                  </a:ext>
                </a:extLst>
              </p:cNvPr>
              <p:cNvSpPr/>
              <p:nvPr/>
            </p:nvSpPr>
            <p:spPr bwMode="auto">
              <a:xfrm>
                <a:off x="6628020" y="1571103"/>
                <a:ext cx="95147" cy="11529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63AFBBA0-45E3-4D6F-BE17-38DB355B1D1E}"/>
                  </a:ext>
                </a:extLst>
              </p:cNvPr>
              <p:cNvSpPr/>
              <p:nvPr/>
            </p:nvSpPr>
            <p:spPr bwMode="auto">
              <a:xfrm>
                <a:off x="6786565" y="1571087"/>
                <a:ext cx="95147" cy="115296"/>
              </a:xfrm>
              <a:prstGeom prst="ellipse">
                <a:avLst/>
              </a:prstGeom>
              <a:grp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A9CDA24-7C2C-4DAB-B957-99EE2084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5649" y="1402247"/>
              <a:ext cx="230117" cy="137575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08B9DC7-C340-419D-A73F-C1E22AF58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991" y="1648347"/>
              <a:ext cx="157406" cy="146298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AF2FF8D1-E5E5-4156-A90F-6223EF46E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933" y="1633190"/>
              <a:ext cx="168591" cy="168590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14A5EC54-23D6-4CF6-97AD-C3DDAD4E3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893" y="1581791"/>
              <a:ext cx="254310" cy="265895"/>
            </a:xfrm>
            <a:prstGeom prst="rect">
              <a:avLst/>
            </a:prstGeom>
          </p:spPr>
        </p:pic>
        <p:sp>
          <p:nvSpPr>
            <p:cNvPr id="78" name="TextBox 309">
              <a:extLst>
                <a:ext uri="{FF2B5EF4-FFF2-40B4-BE49-F238E27FC236}">
                  <a16:creationId xmlns:a16="http://schemas.microsoft.com/office/drawing/2014/main" id="{DDB0318F-9F7F-42F5-B58F-8586623F75AA}"/>
                </a:ext>
              </a:extLst>
            </p:cNvPr>
            <p:cNvSpPr txBox="1"/>
            <p:nvPr/>
          </p:nvSpPr>
          <p:spPr>
            <a:xfrm>
              <a:off x="4960071" y="1376892"/>
              <a:ext cx="36388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D73B01"/>
                      </a:gs>
                      <a:gs pos="30000">
                        <a:srgbClr val="D73B0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Office</a:t>
              </a:r>
            </a:p>
          </p:txBody>
        </p:sp>
        <p:sp>
          <p:nvSpPr>
            <p:cNvPr id="79" name="TextBox 310">
              <a:extLst>
                <a:ext uri="{FF2B5EF4-FFF2-40B4-BE49-F238E27FC236}">
                  <a16:creationId xmlns:a16="http://schemas.microsoft.com/office/drawing/2014/main" id="{970CE18B-9E77-405E-BE64-427E79705E43}"/>
                </a:ext>
              </a:extLst>
            </p:cNvPr>
            <p:cNvSpPr txBox="1"/>
            <p:nvPr/>
          </p:nvSpPr>
          <p:spPr>
            <a:xfrm>
              <a:off x="5409781" y="1373487"/>
              <a:ext cx="352661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78D4"/>
                      </a:gs>
                      <a:gs pos="30000">
                        <a:srgbClr val="0078D4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</a:t>
              </a:r>
            </a:p>
          </p:txBody>
        </p:sp>
      </p:grpSp>
      <p:pic>
        <p:nvPicPr>
          <p:cNvPr id="36" name="!! Graphic 314">
            <a:extLst>
              <a:ext uri="{FF2B5EF4-FFF2-40B4-BE49-F238E27FC236}">
                <a16:creationId xmlns:a16="http://schemas.microsoft.com/office/drawing/2014/main" id="{9661CB15-C380-41BD-A43B-B7F543E3BF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174" y="5043948"/>
            <a:ext cx="196950" cy="182880"/>
          </a:xfrm>
          <a:prstGeom prst="rect">
            <a:avLst/>
          </a:prstGeom>
        </p:spPr>
      </p:pic>
      <p:pic>
        <p:nvPicPr>
          <p:cNvPr id="37" name="!! Graphic 315">
            <a:extLst>
              <a:ext uri="{FF2B5EF4-FFF2-40B4-BE49-F238E27FC236}">
                <a16:creationId xmlns:a16="http://schemas.microsoft.com/office/drawing/2014/main" id="{D7858121-8E9F-48E4-B83A-64564B07F7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706535" y="4908017"/>
            <a:ext cx="182880" cy="99753"/>
          </a:xfrm>
          <a:prstGeom prst="rect">
            <a:avLst/>
          </a:prstGeom>
        </p:spPr>
      </p:pic>
      <p:sp>
        <p:nvSpPr>
          <p:cNvPr id="38" name="Manufacturing_E99C" title="Icon of a robotic arm">
            <a:extLst>
              <a:ext uri="{FF2B5EF4-FFF2-40B4-BE49-F238E27FC236}">
                <a16:creationId xmlns:a16="http://schemas.microsoft.com/office/drawing/2014/main" id="{039E387A-713F-402B-8DC1-8D6F8D2C9B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625689" y="5775775"/>
            <a:ext cx="220095" cy="215153"/>
          </a:xfrm>
          <a:custGeom>
            <a:avLst/>
            <a:gdLst>
              <a:gd name="T0" fmla="*/ 3549 w 3875"/>
              <a:gd name="T1" fmla="*/ 2212 h 3788"/>
              <a:gd name="T2" fmla="*/ 3875 w 3875"/>
              <a:gd name="T3" fmla="*/ 2538 h 3788"/>
              <a:gd name="T4" fmla="*/ 3875 w 3875"/>
              <a:gd name="T5" fmla="*/ 2913 h 3788"/>
              <a:gd name="T6" fmla="*/ 3195 w 3875"/>
              <a:gd name="T7" fmla="*/ 2218 h 3788"/>
              <a:gd name="T8" fmla="*/ 2875 w 3875"/>
              <a:gd name="T9" fmla="*/ 2538 h 3788"/>
              <a:gd name="T10" fmla="*/ 2875 w 3875"/>
              <a:gd name="T11" fmla="*/ 2913 h 3788"/>
              <a:gd name="T12" fmla="*/ 1000 w 3875"/>
              <a:gd name="T13" fmla="*/ 1413 h 3788"/>
              <a:gd name="T14" fmla="*/ 375 w 3875"/>
              <a:gd name="T15" fmla="*/ 2038 h 3788"/>
              <a:gd name="T16" fmla="*/ 375 w 3875"/>
              <a:gd name="T17" fmla="*/ 3788 h 3788"/>
              <a:gd name="T18" fmla="*/ 1625 w 3875"/>
              <a:gd name="T19" fmla="*/ 3788 h 3788"/>
              <a:gd name="T20" fmla="*/ 1625 w 3875"/>
              <a:gd name="T21" fmla="*/ 2038 h 3788"/>
              <a:gd name="T22" fmla="*/ 1000 w 3875"/>
              <a:gd name="T23" fmla="*/ 1413 h 3788"/>
              <a:gd name="T24" fmla="*/ 0 w 3875"/>
              <a:gd name="T25" fmla="*/ 3788 h 3788"/>
              <a:gd name="T26" fmla="*/ 2000 w 3875"/>
              <a:gd name="T27" fmla="*/ 3788 h 3788"/>
              <a:gd name="T28" fmla="*/ 1000 w 3875"/>
              <a:gd name="T29" fmla="*/ 2038 h 3788"/>
              <a:gd name="T30" fmla="*/ 875 w 3875"/>
              <a:gd name="T31" fmla="*/ 2163 h 3788"/>
              <a:gd name="T32" fmla="*/ 1000 w 3875"/>
              <a:gd name="T33" fmla="*/ 2288 h 3788"/>
              <a:gd name="T34" fmla="*/ 1125 w 3875"/>
              <a:gd name="T35" fmla="*/ 2163 h 3788"/>
              <a:gd name="T36" fmla="*/ 1000 w 3875"/>
              <a:gd name="T37" fmla="*/ 2038 h 3788"/>
              <a:gd name="T38" fmla="*/ 3054 w 3875"/>
              <a:gd name="T39" fmla="*/ 1920 h 3788"/>
              <a:gd name="T40" fmla="*/ 3518 w 3875"/>
              <a:gd name="T41" fmla="*/ 1722 h 3788"/>
              <a:gd name="T42" fmla="*/ 1604 w 3875"/>
              <a:gd name="T43" fmla="*/ 1875 h 3788"/>
              <a:gd name="T44" fmla="*/ 2769 w 3875"/>
              <a:gd name="T45" fmla="*/ 674 h 3788"/>
              <a:gd name="T46" fmla="*/ 2761 w 3875"/>
              <a:gd name="T47" fmla="*/ 144 h 3788"/>
              <a:gd name="T48" fmla="*/ 2231 w 3875"/>
              <a:gd name="T49" fmla="*/ 152 h 3788"/>
              <a:gd name="T50" fmla="*/ 1007 w 3875"/>
              <a:gd name="T51" fmla="*/ 1413 h 3788"/>
              <a:gd name="T52" fmla="*/ 3141 w 3875"/>
              <a:gd name="T53" fmla="*/ 2139 h 3788"/>
              <a:gd name="T54" fmla="*/ 3508 w 3875"/>
              <a:gd name="T55" fmla="*/ 2246 h 3788"/>
              <a:gd name="T56" fmla="*/ 3592 w 3875"/>
              <a:gd name="T57" fmla="*/ 1924 h 3788"/>
              <a:gd name="T58" fmla="*/ 2846 w 3875"/>
              <a:gd name="T59" fmla="*/ 268 h 3788"/>
              <a:gd name="T60" fmla="*/ 3141 w 3875"/>
              <a:gd name="T61" fmla="*/ 2139 h 3788"/>
              <a:gd name="T62" fmla="*/ 2575 w 3875"/>
              <a:gd name="T63" fmla="*/ 874 h 37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75" h="3788">
                <a:moveTo>
                  <a:pt x="3549" y="2212"/>
                </a:moveTo>
                <a:cubicBezTo>
                  <a:pt x="3875" y="2538"/>
                  <a:pt x="3875" y="2538"/>
                  <a:pt x="3875" y="2538"/>
                </a:cubicBezTo>
                <a:cubicBezTo>
                  <a:pt x="3875" y="2913"/>
                  <a:pt x="3875" y="2913"/>
                  <a:pt x="3875" y="2913"/>
                </a:cubicBezTo>
                <a:moveTo>
                  <a:pt x="3195" y="2218"/>
                </a:moveTo>
                <a:cubicBezTo>
                  <a:pt x="2875" y="2538"/>
                  <a:pt x="2875" y="2538"/>
                  <a:pt x="2875" y="2538"/>
                </a:cubicBezTo>
                <a:cubicBezTo>
                  <a:pt x="2875" y="2913"/>
                  <a:pt x="2875" y="2913"/>
                  <a:pt x="2875" y="2913"/>
                </a:cubicBezTo>
                <a:moveTo>
                  <a:pt x="1000" y="1413"/>
                </a:moveTo>
                <a:cubicBezTo>
                  <a:pt x="655" y="1413"/>
                  <a:pt x="375" y="1693"/>
                  <a:pt x="375" y="2038"/>
                </a:cubicBezTo>
                <a:cubicBezTo>
                  <a:pt x="375" y="3788"/>
                  <a:pt x="375" y="3788"/>
                  <a:pt x="375" y="3788"/>
                </a:cubicBezTo>
                <a:cubicBezTo>
                  <a:pt x="1625" y="3788"/>
                  <a:pt x="1625" y="3788"/>
                  <a:pt x="1625" y="3788"/>
                </a:cubicBezTo>
                <a:cubicBezTo>
                  <a:pt x="1625" y="2038"/>
                  <a:pt x="1625" y="2038"/>
                  <a:pt x="1625" y="2038"/>
                </a:cubicBezTo>
                <a:cubicBezTo>
                  <a:pt x="1625" y="1693"/>
                  <a:pt x="1345" y="1413"/>
                  <a:pt x="1000" y="1413"/>
                </a:cubicBezTo>
                <a:close/>
                <a:moveTo>
                  <a:pt x="0" y="3788"/>
                </a:moveTo>
                <a:cubicBezTo>
                  <a:pt x="2000" y="3788"/>
                  <a:pt x="2000" y="3788"/>
                  <a:pt x="2000" y="3788"/>
                </a:cubicBezTo>
                <a:moveTo>
                  <a:pt x="1000" y="2038"/>
                </a:moveTo>
                <a:cubicBezTo>
                  <a:pt x="931" y="2038"/>
                  <a:pt x="875" y="2094"/>
                  <a:pt x="875" y="2163"/>
                </a:cubicBezTo>
                <a:cubicBezTo>
                  <a:pt x="875" y="2232"/>
                  <a:pt x="931" y="2288"/>
                  <a:pt x="1000" y="2288"/>
                </a:cubicBezTo>
                <a:cubicBezTo>
                  <a:pt x="1069" y="2288"/>
                  <a:pt x="1125" y="2232"/>
                  <a:pt x="1125" y="2163"/>
                </a:cubicBezTo>
                <a:cubicBezTo>
                  <a:pt x="1125" y="2094"/>
                  <a:pt x="1069" y="2038"/>
                  <a:pt x="1000" y="2038"/>
                </a:cubicBezTo>
                <a:close/>
                <a:moveTo>
                  <a:pt x="3054" y="1920"/>
                </a:moveTo>
                <a:cubicBezTo>
                  <a:pt x="3518" y="1722"/>
                  <a:pt x="3518" y="1722"/>
                  <a:pt x="3518" y="1722"/>
                </a:cubicBezTo>
                <a:moveTo>
                  <a:pt x="1604" y="1875"/>
                </a:moveTo>
                <a:cubicBezTo>
                  <a:pt x="2769" y="674"/>
                  <a:pt x="2769" y="674"/>
                  <a:pt x="2769" y="674"/>
                </a:cubicBezTo>
                <a:cubicBezTo>
                  <a:pt x="2913" y="526"/>
                  <a:pt x="2910" y="288"/>
                  <a:pt x="2761" y="144"/>
                </a:cubicBezTo>
                <a:cubicBezTo>
                  <a:pt x="2613" y="0"/>
                  <a:pt x="2375" y="3"/>
                  <a:pt x="2231" y="152"/>
                </a:cubicBezTo>
                <a:cubicBezTo>
                  <a:pt x="1007" y="1413"/>
                  <a:pt x="1007" y="1413"/>
                  <a:pt x="1007" y="1413"/>
                </a:cubicBezTo>
                <a:moveTo>
                  <a:pt x="3141" y="2139"/>
                </a:moveTo>
                <a:cubicBezTo>
                  <a:pt x="3202" y="2278"/>
                  <a:pt x="3375" y="2333"/>
                  <a:pt x="3508" y="2246"/>
                </a:cubicBezTo>
                <a:cubicBezTo>
                  <a:pt x="3612" y="2178"/>
                  <a:pt x="3643" y="2038"/>
                  <a:pt x="3592" y="1924"/>
                </a:cubicBezTo>
                <a:cubicBezTo>
                  <a:pt x="2846" y="268"/>
                  <a:pt x="2846" y="268"/>
                  <a:pt x="2846" y="268"/>
                </a:cubicBezTo>
                <a:moveTo>
                  <a:pt x="3141" y="2139"/>
                </a:moveTo>
                <a:cubicBezTo>
                  <a:pt x="2575" y="874"/>
                  <a:pt x="2575" y="874"/>
                  <a:pt x="2575" y="874"/>
                </a:cubicBezTo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Beaker_F196" title="Icon of a scientific flask with liquid in it">
            <a:extLst>
              <a:ext uri="{FF2B5EF4-FFF2-40B4-BE49-F238E27FC236}">
                <a16:creationId xmlns:a16="http://schemas.microsoft.com/office/drawing/2014/main" id="{1B4C301A-677E-4EBE-BDF1-2812A3F6112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93758" y="5775774"/>
            <a:ext cx="186209" cy="215153"/>
          </a:xfrm>
          <a:custGeom>
            <a:avLst/>
            <a:gdLst>
              <a:gd name="T0" fmla="*/ 2433 w 3250"/>
              <a:gd name="T1" fmla="*/ 2127 h 3754"/>
              <a:gd name="T2" fmla="*/ 1894 w 3250"/>
              <a:gd name="T3" fmla="*/ 2002 h 3754"/>
              <a:gd name="T4" fmla="*/ 1355 w 3250"/>
              <a:gd name="T5" fmla="*/ 2252 h 3754"/>
              <a:gd name="T6" fmla="*/ 817 w 3250"/>
              <a:gd name="T7" fmla="*/ 2127 h 3754"/>
              <a:gd name="T8" fmla="*/ 874 w 3250"/>
              <a:gd name="T9" fmla="*/ 0 h 3754"/>
              <a:gd name="T10" fmla="*/ 1249 w 3250"/>
              <a:gd name="T11" fmla="*/ 0 h 3754"/>
              <a:gd name="T12" fmla="*/ 1249 w 3250"/>
              <a:gd name="T13" fmla="*/ 1306 h 3754"/>
              <a:gd name="T14" fmla="*/ 1213 w 3250"/>
              <a:gd name="T15" fmla="*/ 1437 h 3754"/>
              <a:gd name="T16" fmla="*/ 100 w 3250"/>
              <a:gd name="T17" fmla="*/ 3375 h 3754"/>
              <a:gd name="T18" fmla="*/ 315 w 3250"/>
              <a:gd name="T19" fmla="*/ 3754 h 3754"/>
              <a:gd name="T20" fmla="*/ 2936 w 3250"/>
              <a:gd name="T21" fmla="*/ 3754 h 3754"/>
              <a:gd name="T22" fmla="*/ 3150 w 3250"/>
              <a:gd name="T23" fmla="*/ 3376 h 3754"/>
              <a:gd name="T24" fmla="*/ 2037 w 3250"/>
              <a:gd name="T25" fmla="*/ 1437 h 3754"/>
              <a:gd name="T26" fmla="*/ 2000 w 3250"/>
              <a:gd name="T27" fmla="*/ 1306 h 3754"/>
              <a:gd name="T28" fmla="*/ 2000 w 3250"/>
              <a:gd name="T29" fmla="*/ 0 h 3754"/>
              <a:gd name="T30" fmla="*/ 2376 w 3250"/>
              <a:gd name="T31" fmla="*/ 0 h 3754"/>
              <a:gd name="T32" fmla="*/ 874 w 3250"/>
              <a:gd name="T33" fmla="*/ 3254 h 3754"/>
              <a:gd name="T34" fmla="*/ 1124 w 3250"/>
              <a:gd name="T35" fmla="*/ 3254 h 3754"/>
              <a:gd name="T36" fmla="*/ 1375 w 3250"/>
              <a:gd name="T37" fmla="*/ 2905 h 3754"/>
              <a:gd name="T38" fmla="*/ 1625 w 3250"/>
              <a:gd name="T39" fmla="*/ 2905 h 3754"/>
              <a:gd name="T40" fmla="*/ 874 w 3250"/>
              <a:gd name="T41" fmla="*/ 2601 h 3754"/>
              <a:gd name="T42" fmla="*/ 1124 w 3250"/>
              <a:gd name="T43" fmla="*/ 2601 h 3754"/>
              <a:gd name="T44" fmla="*/ 1875 w 3250"/>
              <a:gd name="T45" fmla="*/ 2655 h 3754"/>
              <a:gd name="T46" fmla="*/ 2125 w 3250"/>
              <a:gd name="T47" fmla="*/ 2655 h 3754"/>
              <a:gd name="T48" fmla="*/ 2376 w 3250"/>
              <a:gd name="T49" fmla="*/ 3254 h 3754"/>
              <a:gd name="T50" fmla="*/ 2626 w 3250"/>
              <a:gd name="T51" fmla="*/ 3254 h 3754"/>
              <a:gd name="T52" fmla="*/ 1625 w 3250"/>
              <a:gd name="T53" fmla="*/ 3375 h 3754"/>
              <a:gd name="T54" fmla="*/ 1875 w 3250"/>
              <a:gd name="T55" fmla="*/ 3375 h 3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50" h="3754">
                <a:moveTo>
                  <a:pt x="2433" y="2127"/>
                </a:moveTo>
                <a:cubicBezTo>
                  <a:pt x="2433" y="2127"/>
                  <a:pt x="2164" y="2002"/>
                  <a:pt x="1894" y="2002"/>
                </a:cubicBezTo>
                <a:cubicBezTo>
                  <a:pt x="1625" y="2002"/>
                  <a:pt x="1625" y="2252"/>
                  <a:pt x="1355" y="2252"/>
                </a:cubicBezTo>
                <a:cubicBezTo>
                  <a:pt x="1086" y="2252"/>
                  <a:pt x="817" y="2127"/>
                  <a:pt x="817" y="2127"/>
                </a:cubicBezTo>
                <a:moveTo>
                  <a:pt x="874" y="0"/>
                </a:moveTo>
                <a:cubicBezTo>
                  <a:pt x="1249" y="0"/>
                  <a:pt x="1249" y="0"/>
                  <a:pt x="1249" y="0"/>
                </a:cubicBezTo>
                <a:cubicBezTo>
                  <a:pt x="1249" y="1306"/>
                  <a:pt x="1249" y="1306"/>
                  <a:pt x="1249" y="1306"/>
                </a:cubicBezTo>
                <a:cubicBezTo>
                  <a:pt x="1249" y="1352"/>
                  <a:pt x="1237" y="1397"/>
                  <a:pt x="1213" y="1437"/>
                </a:cubicBezTo>
                <a:cubicBezTo>
                  <a:pt x="100" y="3375"/>
                  <a:pt x="100" y="3375"/>
                  <a:pt x="100" y="3375"/>
                </a:cubicBezTo>
                <a:cubicBezTo>
                  <a:pt x="0" y="3542"/>
                  <a:pt x="120" y="3754"/>
                  <a:pt x="315" y="3754"/>
                </a:cubicBezTo>
                <a:cubicBezTo>
                  <a:pt x="2936" y="3754"/>
                  <a:pt x="2936" y="3754"/>
                  <a:pt x="2936" y="3754"/>
                </a:cubicBezTo>
                <a:cubicBezTo>
                  <a:pt x="3130" y="3754"/>
                  <a:pt x="3250" y="3543"/>
                  <a:pt x="3150" y="3376"/>
                </a:cubicBezTo>
                <a:cubicBezTo>
                  <a:pt x="2037" y="1437"/>
                  <a:pt x="2037" y="1437"/>
                  <a:pt x="2037" y="1437"/>
                </a:cubicBezTo>
                <a:cubicBezTo>
                  <a:pt x="2013" y="1397"/>
                  <a:pt x="2000" y="1352"/>
                  <a:pt x="2000" y="1306"/>
                </a:cubicBezTo>
                <a:cubicBezTo>
                  <a:pt x="2000" y="0"/>
                  <a:pt x="2000" y="0"/>
                  <a:pt x="2000" y="0"/>
                </a:cubicBezTo>
                <a:cubicBezTo>
                  <a:pt x="2376" y="0"/>
                  <a:pt x="2376" y="0"/>
                  <a:pt x="2376" y="0"/>
                </a:cubicBezTo>
                <a:moveTo>
                  <a:pt x="874" y="3254"/>
                </a:moveTo>
                <a:cubicBezTo>
                  <a:pt x="1124" y="3254"/>
                  <a:pt x="1124" y="3254"/>
                  <a:pt x="1124" y="3254"/>
                </a:cubicBezTo>
                <a:moveTo>
                  <a:pt x="1375" y="2905"/>
                </a:moveTo>
                <a:cubicBezTo>
                  <a:pt x="1625" y="2905"/>
                  <a:pt x="1625" y="2905"/>
                  <a:pt x="1625" y="2905"/>
                </a:cubicBezTo>
                <a:moveTo>
                  <a:pt x="874" y="2601"/>
                </a:moveTo>
                <a:cubicBezTo>
                  <a:pt x="1124" y="2601"/>
                  <a:pt x="1124" y="2601"/>
                  <a:pt x="1124" y="2601"/>
                </a:cubicBezTo>
                <a:moveTo>
                  <a:pt x="1875" y="2655"/>
                </a:moveTo>
                <a:cubicBezTo>
                  <a:pt x="2125" y="2655"/>
                  <a:pt x="2125" y="2655"/>
                  <a:pt x="2125" y="2655"/>
                </a:cubicBezTo>
                <a:moveTo>
                  <a:pt x="2376" y="3254"/>
                </a:moveTo>
                <a:cubicBezTo>
                  <a:pt x="2626" y="3254"/>
                  <a:pt x="2626" y="3254"/>
                  <a:pt x="2626" y="3254"/>
                </a:cubicBezTo>
                <a:moveTo>
                  <a:pt x="1625" y="3375"/>
                </a:moveTo>
                <a:cubicBezTo>
                  <a:pt x="1875" y="3375"/>
                  <a:pt x="1875" y="3375"/>
                  <a:pt x="1875" y="3375"/>
                </a:cubicBezTo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printer" title="Icon of a printer">
            <a:extLst>
              <a:ext uri="{FF2B5EF4-FFF2-40B4-BE49-F238E27FC236}">
                <a16:creationId xmlns:a16="http://schemas.microsoft.com/office/drawing/2014/main" id="{0AC40EC9-4ACE-4E8A-9EC6-416F651F600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58306" y="5767901"/>
            <a:ext cx="218884" cy="217976"/>
          </a:xfrm>
          <a:custGeom>
            <a:avLst/>
            <a:gdLst>
              <a:gd name="T0" fmla="*/ 88 w 333"/>
              <a:gd name="T1" fmla="*/ 285 h 331"/>
              <a:gd name="T2" fmla="*/ 0 w 333"/>
              <a:gd name="T3" fmla="*/ 285 h 331"/>
              <a:gd name="T4" fmla="*/ 0 w 333"/>
              <a:gd name="T5" fmla="*/ 146 h 331"/>
              <a:gd name="T6" fmla="*/ 18 w 333"/>
              <a:gd name="T7" fmla="*/ 128 h 331"/>
              <a:gd name="T8" fmla="*/ 315 w 333"/>
              <a:gd name="T9" fmla="*/ 128 h 331"/>
              <a:gd name="T10" fmla="*/ 333 w 333"/>
              <a:gd name="T11" fmla="*/ 146 h 331"/>
              <a:gd name="T12" fmla="*/ 333 w 333"/>
              <a:gd name="T13" fmla="*/ 285 h 331"/>
              <a:gd name="T14" fmla="*/ 243 w 333"/>
              <a:gd name="T15" fmla="*/ 285 h 331"/>
              <a:gd name="T16" fmla="*/ 244 w 333"/>
              <a:gd name="T17" fmla="*/ 128 h 331"/>
              <a:gd name="T18" fmla="*/ 244 w 333"/>
              <a:gd name="T19" fmla="*/ 0 h 331"/>
              <a:gd name="T20" fmla="*/ 88 w 333"/>
              <a:gd name="T21" fmla="*/ 0 h 331"/>
              <a:gd name="T22" fmla="*/ 88 w 333"/>
              <a:gd name="T23" fmla="*/ 128 h 331"/>
              <a:gd name="T24" fmla="*/ 244 w 333"/>
              <a:gd name="T25" fmla="*/ 222 h 331"/>
              <a:gd name="T26" fmla="*/ 88 w 333"/>
              <a:gd name="T27" fmla="*/ 222 h 331"/>
              <a:gd name="T28" fmla="*/ 88 w 333"/>
              <a:gd name="T29" fmla="*/ 331 h 331"/>
              <a:gd name="T30" fmla="*/ 244 w 333"/>
              <a:gd name="T31" fmla="*/ 331 h 331"/>
              <a:gd name="T32" fmla="*/ 244 w 333"/>
              <a:gd name="T33" fmla="*/ 222 h 331"/>
              <a:gd name="T34" fmla="*/ 44 w 333"/>
              <a:gd name="T35" fmla="*/ 181 h 331"/>
              <a:gd name="T36" fmla="*/ 50 w 333"/>
              <a:gd name="T37" fmla="*/ 175 h 331"/>
              <a:gd name="T38" fmla="*/ 44 w 333"/>
              <a:gd name="T39" fmla="*/ 168 h 331"/>
              <a:gd name="T40" fmla="*/ 37 w 333"/>
              <a:gd name="T41" fmla="*/ 175 h 331"/>
              <a:gd name="T42" fmla="*/ 44 w 333"/>
              <a:gd name="T43" fmla="*/ 181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33" h="331">
                <a:moveTo>
                  <a:pt x="88" y="285"/>
                </a:moveTo>
                <a:cubicBezTo>
                  <a:pt x="0" y="285"/>
                  <a:pt x="0" y="285"/>
                  <a:pt x="0" y="285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36"/>
                  <a:pt x="8" y="128"/>
                  <a:pt x="18" y="128"/>
                </a:cubicBezTo>
                <a:cubicBezTo>
                  <a:pt x="315" y="128"/>
                  <a:pt x="315" y="128"/>
                  <a:pt x="315" y="128"/>
                </a:cubicBezTo>
                <a:cubicBezTo>
                  <a:pt x="325" y="128"/>
                  <a:pt x="333" y="136"/>
                  <a:pt x="333" y="146"/>
                </a:cubicBezTo>
                <a:cubicBezTo>
                  <a:pt x="333" y="285"/>
                  <a:pt x="333" y="285"/>
                  <a:pt x="333" y="285"/>
                </a:cubicBezTo>
                <a:cubicBezTo>
                  <a:pt x="243" y="285"/>
                  <a:pt x="243" y="285"/>
                  <a:pt x="243" y="285"/>
                </a:cubicBezTo>
                <a:moveTo>
                  <a:pt x="244" y="128"/>
                </a:moveTo>
                <a:cubicBezTo>
                  <a:pt x="244" y="0"/>
                  <a:pt x="244" y="0"/>
                  <a:pt x="24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128"/>
                  <a:pt x="88" y="128"/>
                  <a:pt x="88" y="128"/>
                </a:cubicBezTo>
                <a:moveTo>
                  <a:pt x="244" y="222"/>
                </a:moveTo>
                <a:cubicBezTo>
                  <a:pt x="88" y="222"/>
                  <a:pt x="88" y="222"/>
                  <a:pt x="88" y="222"/>
                </a:cubicBezTo>
                <a:cubicBezTo>
                  <a:pt x="88" y="331"/>
                  <a:pt x="88" y="331"/>
                  <a:pt x="88" y="331"/>
                </a:cubicBezTo>
                <a:cubicBezTo>
                  <a:pt x="244" y="331"/>
                  <a:pt x="244" y="331"/>
                  <a:pt x="244" y="331"/>
                </a:cubicBezTo>
                <a:lnTo>
                  <a:pt x="244" y="222"/>
                </a:lnTo>
                <a:close/>
                <a:moveTo>
                  <a:pt x="44" y="181"/>
                </a:moveTo>
                <a:cubicBezTo>
                  <a:pt x="47" y="181"/>
                  <a:pt x="50" y="178"/>
                  <a:pt x="50" y="175"/>
                </a:cubicBezTo>
                <a:cubicBezTo>
                  <a:pt x="50" y="171"/>
                  <a:pt x="47" y="168"/>
                  <a:pt x="44" y="168"/>
                </a:cubicBezTo>
                <a:cubicBezTo>
                  <a:pt x="40" y="168"/>
                  <a:pt x="37" y="171"/>
                  <a:pt x="37" y="175"/>
                </a:cubicBezTo>
                <a:cubicBezTo>
                  <a:pt x="37" y="178"/>
                  <a:pt x="40" y="181"/>
                  <a:pt x="44" y="181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Money_3" title="Icon of a dollar sign">
            <a:extLst>
              <a:ext uri="{FF2B5EF4-FFF2-40B4-BE49-F238E27FC236}">
                <a16:creationId xmlns:a16="http://schemas.microsoft.com/office/drawing/2014/main" id="{FA39C198-8A70-4100-9C0A-332CB22BF64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256751" y="5788800"/>
            <a:ext cx="118855" cy="215153"/>
          </a:xfrm>
          <a:custGeom>
            <a:avLst/>
            <a:gdLst>
              <a:gd name="T0" fmla="*/ 0 w 153"/>
              <a:gd name="T1" fmla="*/ 223 h 279"/>
              <a:gd name="T2" fmla="*/ 111 w 153"/>
              <a:gd name="T3" fmla="*/ 223 h 279"/>
              <a:gd name="T4" fmla="*/ 153 w 153"/>
              <a:gd name="T5" fmla="*/ 182 h 279"/>
              <a:gd name="T6" fmla="*/ 111 w 153"/>
              <a:gd name="T7" fmla="*/ 141 h 279"/>
              <a:gd name="T8" fmla="*/ 41 w 153"/>
              <a:gd name="T9" fmla="*/ 139 h 279"/>
              <a:gd name="T10" fmla="*/ 0 w 153"/>
              <a:gd name="T11" fmla="*/ 98 h 279"/>
              <a:gd name="T12" fmla="*/ 41 w 153"/>
              <a:gd name="T13" fmla="*/ 56 h 279"/>
              <a:gd name="T14" fmla="*/ 150 w 153"/>
              <a:gd name="T15" fmla="*/ 56 h 279"/>
              <a:gd name="T16" fmla="*/ 76 w 153"/>
              <a:gd name="T17" fmla="*/ 0 h 279"/>
              <a:gd name="T18" fmla="*/ 76 w 153"/>
              <a:gd name="T19" fmla="*/ 279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3" h="279">
                <a:moveTo>
                  <a:pt x="0" y="223"/>
                </a:moveTo>
                <a:cubicBezTo>
                  <a:pt x="111" y="223"/>
                  <a:pt x="111" y="223"/>
                  <a:pt x="111" y="223"/>
                </a:cubicBezTo>
                <a:cubicBezTo>
                  <a:pt x="134" y="223"/>
                  <a:pt x="153" y="205"/>
                  <a:pt x="153" y="182"/>
                </a:cubicBezTo>
                <a:cubicBezTo>
                  <a:pt x="153" y="159"/>
                  <a:pt x="134" y="141"/>
                  <a:pt x="111" y="141"/>
                </a:cubicBezTo>
                <a:cubicBezTo>
                  <a:pt x="41" y="139"/>
                  <a:pt x="41" y="139"/>
                  <a:pt x="41" y="139"/>
                </a:cubicBezTo>
                <a:cubicBezTo>
                  <a:pt x="19" y="139"/>
                  <a:pt x="0" y="120"/>
                  <a:pt x="0" y="98"/>
                </a:cubicBezTo>
                <a:cubicBezTo>
                  <a:pt x="0" y="75"/>
                  <a:pt x="19" y="56"/>
                  <a:pt x="41" y="56"/>
                </a:cubicBezTo>
                <a:cubicBezTo>
                  <a:pt x="150" y="56"/>
                  <a:pt x="150" y="56"/>
                  <a:pt x="150" y="56"/>
                </a:cubicBezTo>
                <a:moveTo>
                  <a:pt x="76" y="0"/>
                </a:moveTo>
                <a:cubicBezTo>
                  <a:pt x="76" y="279"/>
                  <a:pt x="76" y="279"/>
                  <a:pt x="76" y="279"/>
                </a:cubicBezTo>
              </a:path>
            </a:pathLst>
          </a:custGeom>
          <a:noFill/>
          <a:ln w="1270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2BA52F-85D8-4E3D-BAE3-046655B4B945}"/>
              </a:ext>
            </a:extLst>
          </p:cNvPr>
          <p:cNvGrpSpPr/>
          <p:nvPr/>
        </p:nvGrpSpPr>
        <p:grpSpPr>
          <a:xfrm>
            <a:off x="7513074" y="5439633"/>
            <a:ext cx="370339" cy="611980"/>
            <a:chOff x="7513074" y="5439633"/>
            <a:chExt cx="370339" cy="611980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289CC9A-D20B-434C-96A0-2D8CB52079DF}"/>
                </a:ext>
              </a:extLst>
            </p:cNvPr>
            <p:cNvGrpSpPr/>
            <p:nvPr/>
          </p:nvGrpSpPr>
          <p:grpSpPr>
            <a:xfrm>
              <a:off x="7513074" y="5723841"/>
              <a:ext cx="370339" cy="327772"/>
              <a:chOff x="7513058" y="5723841"/>
              <a:chExt cx="439858" cy="389301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304FC0AC-C8CC-4FD3-87E6-F61CE9483A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duotone>
                  <a:srgbClr val="0078D7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"/>
              <a:stretch/>
            </p:blipFill>
            <p:spPr>
              <a:xfrm>
                <a:off x="7698198" y="5766891"/>
                <a:ext cx="216369" cy="164753"/>
              </a:xfrm>
              <a:prstGeom prst="rect">
                <a:avLst/>
              </a:prstGeom>
            </p:spPr>
          </p:pic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B8DF23A-C6C0-45C5-B9A9-A29C43D6D925}"/>
                  </a:ext>
                </a:extLst>
              </p:cNvPr>
              <p:cNvGrpSpPr/>
              <p:nvPr/>
            </p:nvGrpSpPr>
            <p:grpSpPr>
              <a:xfrm>
                <a:off x="7513058" y="5723841"/>
                <a:ext cx="439858" cy="389301"/>
                <a:chOff x="7513058" y="5723841"/>
                <a:chExt cx="439858" cy="389301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1B0DD99C-853C-4FF7-8B5C-DCD5AA1344C6}"/>
                    </a:ext>
                  </a:extLst>
                </p:cNvPr>
                <p:cNvGrpSpPr/>
                <p:nvPr/>
              </p:nvGrpSpPr>
              <p:grpSpPr>
                <a:xfrm>
                  <a:off x="7513058" y="5723841"/>
                  <a:ext cx="182560" cy="348911"/>
                  <a:chOff x="7513058" y="5723841"/>
                  <a:chExt cx="196678" cy="375893"/>
                </a:xfrm>
              </p:grpSpPr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9FF9E94C-7220-4CCE-BBA1-69EBC666F62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514951" y="5723841"/>
                    <a:ext cx="194785" cy="375893"/>
                  </a:xfrm>
                  <a:prstGeom prst="rect">
                    <a:avLst/>
                  </a:prstGeom>
                  <a:solidFill>
                    <a:srgbClr val="505050">
                      <a:lumMod val="20000"/>
                      <a:lumOff val="8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32472" rtl="0" eaLnBrk="1" fontAlgn="base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67" name="server">
                    <a:extLst>
                      <a:ext uri="{FF2B5EF4-FFF2-40B4-BE49-F238E27FC236}">
                        <a16:creationId xmlns:a16="http://schemas.microsoft.com/office/drawing/2014/main" id="{E6B46506-2B68-42F0-9DD8-D33E339857B1}"/>
                      </a:ext>
                    </a:extLst>
                  </p:cNvPr>
                  <p:cNvSpPr>
                    <a:spLocks noChangeAspect="1" noEditPoints="1"/>
                  </p:cNvSpPr>
                  <p:nvPr/>
                </p:nvSpPr>
                <p:spPr bwMode="auto">
                  <a:xfrm>
                    <a:off x="7513058" y="5732762"/>
                    <a:ext cx="192569" cy="365760"/>
                  </a:xfrm>
                  <a:custGeom>
                    <a:avLst/>
                    <a:gdLst>
                      <a:gd name="T0" fmla="*/ 318 w 318"/>
                      <a:gd name="T1" fmla="*/ 283 h 604"/>
                      <a:gd name="T2" fmla="*/ 318 w 318"/>
                      <a:gd name="T3" fmla="*/ 604 h 604"/>
                      <a:gd name="T4" fmla="*/ 0 w 318"/>
                      <a:gd name="T5" fmla="*/ 604 h 604"/>
                      <a:gd name="T6" fmla="*/ 0 w 318"/>
                      <a:gd name="T7" fmla="*/ 0 h 604"/>
                      <a:gd name="T8" fmla="*/ 318 w 318"/>
                      <a:gd name="T9" fmla="*/ 0 h 604"/>
                      <a:gd name="T10" fmla="*/ 318 w 318"/>
                      <a:gd name="T11" fmla="*/ 283 h 604"/>
                      <a:gd name="T12" fmla="*/ 67 w 318"/>
                      <a:gd name="T13" fmla="*/ 97 h 604"/>
                      <a:gd name="T14" fmla="*/ 249 w 318"/>
                      <a:gd name="T15" fmla="*/ 97 h 604"/>
                      <a:gd name="T16" fmla="*/ 67 w 318"/>
                      <a:gd name="T17" fmla="*/ 414 h 604"/>
                      <a:gd name="T18" fmla="*/ 249 w 318"/>
                      <a:gd name="T19" fmla="*/ 414 h 604"/>
                      <a:gd name="T20" fmla="*/ 67 w 318"/>
                      <a:gd name="T21" fmla="*/ 504 h 604"/>
                      <a:gd name="T22" fmla="*/ 249 w 318"/>
                      <a:gd name="T23" fmla="*/ 504 h 6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8" h="604">
                        <a:moveTo>
                          <a:pt x="318" y="283"/>
                        </a:moveTo>
                        <a:lnTo>
                          <a:pt x="318" y="604"/>
                        </a:lnTo>
                        <a:lnTo>
                          <a:pt x="0" y="604"/>
                        </a:lnTo>
                        <a:lnTo>
                          <a:pt x="0" y="0"/>
                        </a:lnTo>
                        <a:lnTo>
                          <a:pt x="318" y="0"/>
                        </a:lnTo>
                        <a:lnTo>
                          <a:pt x="318" y="283"/>
                        </a:lnTo>
                        <a:moveTo>
                          <a:pt x="67" y="97"/>
                        </a:moveTo>
                        <a:lnTo>
                          <a:pt x="249" y="97"/>
                        </a:lnTo>
                        <a:moveTo>
                          <a:pt x="67" y="414"/>
                        </a:moveTo>
                        <a:lnTo>
                          <a:pt x="249" y="414"/>
                        </a:lnTo>
                        <a:moveTo>
                          <a:pt x="67" y="504"/>
                        </a:moveTo>
                        <a:lnTo>
                          <a:pt x="249" y="504"/>
                        </a:lnTo>
                      </a:path>
                    </a:pathLst>
                  </a:custGeom>
                  <a:noFill/>
                  <a:ln w="14224" cap="sq">
                    <a:solidFill>
                      <a:srgbClr val="505050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183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367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550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73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5918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101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284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469" algn="l" defTabSz="914367" rtl="0" eaLnBrk="1" latinLnBrk="0" hangingPunct="1">
                      <a:defRPr sz="1765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9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69BB53AD-7542-4213-BA41-581FE4CC0D44}"/>
                    </a:ext>
                  </a:extLst>
                </p:cNvPr>
                <p:cNvSpPr/>
                <p:nvPr/>
              </p:nvSpPr>
              <p:spPr bwMode="auto">
                <a:xfrm>
                  <a:off x="7599744" y="5890015"/>
                  <a:ext cx="223127" cy="223127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6AF865B2-002C-407D-98B5-32152E0261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83295"/>
                <a:stretch/>
              </p:blipFill>
              <p:spPr>
                <a:xfrm>
                  <a:off x="7795610" y="5931479"/>
                  <a:ext cx="157306" cy="137160"/>
                </a:xfrm>
                <a:prstGeom prst="rect">
                  <a:avLst/>
                </a:prstGeom>
              </p:spPr>
            </p:pic>
            <p:sp>
              <p:nvSpPr>
                <p:cNvPr id="65" name="Freeform 6">
                  <a:extLst>
                    <a:ext uri="{FF2B5EF4-FFF2-40B4-BE49-F238E27FC236}">
                      <a16:creationId xmlns:a16="http://schemas.microsoft.com/office/drawing/2014/main" id="{7437260F-5407-495A-BD4E-66B233F17C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37693" y="5934378"/>
                  <a:ext cx="135502" cy="134064"/>
                </a:xfrm>
                <a:custGeom>
                  <a:avLst/>
                  <a:gdLst>
                    <a:gd name="T0" fmla="*/ 88 w 1374"/>
                    <a:gd name="T1" fmla="*/ 1258 h 1620"/>
                    <a:gd name="T2" fmla="*/ 40 w 1374"/>
                    <a:gd name="T3" fmla="*/ 1324 h 1620"/>
                    <a:gd name="T4" fmla="*/ 42 w 1374"/>
                    <a:gd name="T5" fmla="*/ 1484 h 1620"/>
                    <a:gd name="T6" fmla="*/ 386 w 1374"/>
                    <a:gd name="T7" fmla="*/ 1572 h 1620"/>
                    <a:gd name="T8" fmla="*/ 494 w 1374"/>
                    <a:gd name="T9" fmla="*/ 1488 h 1620"/>
                    <a:gd name="T10" fmla="*/ 266 w 1374"/>
                    <a:gd name="T11" fmla="*/ 1124 h 1620"/>
                    <a:gd name="T12" fmla="*/ 190 w 1374"/>
                    <a:gd name="T13" fmla="*/ 1036 h 1620"/>
                    <a:gd name="T14" fmla="*/ 364 w 1374"/>
                    <a:gd name="T15" fmla="*/ 682 h 1620"/>
                    <a:gd name="T16" fmla="*/ 452 w 1374"/>
                    <a:gd name="T17" fmla="*/ 438 h 1620"/>
                    <a:gd name="T18" fmla="*/ 478 w 1374"/>
                    <a:gd name="T19" fmla="*/ 92 h 1620"/>
                    <a:gd name="T20" fmla="*/ 656 w 1374"/>
                    <a:gd name="T21" fmla="*/ 0 h 1620"/>
                    <a:gd name="T22" fmla="*/ 922 w 1374"/>
                    <a:gd name="T23" fmla="*/ 168 h 1620"/>
                    <a:gd name="T24" fmla="*/ 978 w 1374"/>
                    <a:gd name="T25" fmla="*/ 502 h 1620"/>
                    <a:gd name="T26" fmla="*/ 1140 w 1374"/>
                    <a:gd name="T27" fmla="*/ 750 h 1620"/>
                    <a:gd name="T28" fmla="*/ 1224 w 1374"/>
                    <a:gd name="T29" fmla="*/ 1120 h 1620"/>
                    <a:gd name="T30" fmla="*/ 1078 w 1374"/>
                    <a:gd name="T31" fmla="*/ 1242 h 1620"/>
                    <a:gd name="T32" fmla="*/ 988 w 1374"/>
                    <a:gd name="T33" fmla="*/ 1172 h 1620"/>
                    <a:gd name="T34" fmla="*/ 932 w 1374"/>
                    <a:gd name="T35" fmla="*/ 1222 h 1620"/>
                    <a:gd name="T36" fmla="*/ 952 w 1374"/>
                    <a:gd name="T37" fmla="*/ 1542 h 1620"/>
                    <a:gd name="T38" fmla="*/ 1068 w 1374"/>
                    <a:gd name="T39" fmla="*/ 1560 h 1620"/>
                    <a:gd name="T40" fmla="*/ 1292 w 1374"/>
                    <a:gd name="T41" fmla="*/ 1434 h 1620"/>
                    <a:gd name="T42" fmla="*/ 1236 w 1374"/>
                    <a:gd name="T43" fmla="*/ 1276 h 1620"/>
                    <a:gd name="T44" fmla="*/ 1326 w 1374"/>
                    <a:gd name="T45" fmla="*/ 1330 h 1620"/>
                    <a:gd name="T46" fmla="*/ 1330 w 1374"/>
                    <a:gd name="T47" fmla="*/ 1438 h 1620"/>
                    <a:gd name="T48" fmla="*/ 1048 w 1374"/>
                    <a:gd name="T49" fmla="*/ 1614 h 1620"/>
                    <a:gd name="T50" fmla="*/ 900 w 1374"/>
                    <a:gd name="T51" fmla="*/ 1570 h 1620"/>
                    <a:gd name="T52" fmla="*/ 578 w 1374"/>
                    <a:gd name="T53" fmla="*/ 1546 h 1620"/>
                    <a:gd name="T54" fmla="*/ 356 w 1374"/>
                    <a:gd name="T55" fmla="*/ 1606 h 1620"/>
                    <a:gd name="T56" fmla="*/ 0 w 1374"/>
                    <a:gd name="T57" fmla="*/ 1464 h 1620"/>
                    <a:gd name="T58" fmla="*/ 14 w 1374"/>
                    <a:gd name="T59" fmla="*/ 1256 h 1620"/>
                    <a:gd name="T60" fmla="*/ 166 w 1374"/>
                    <a:gd name="T61" fmla="*/ 1186 h 1620"/>
                    <a:gd name="T62" fmla="*/ 438 w 1374"/>
                    <a:gd name="T63" fmla="*/ 716 h 1620"/>
                    <a:gd name="T64" fmla="*/ 358 w 1374"/>
                    <a:gd name="T65" fmla="*/ 934 h 1620"/>
                    <a:gd name="T66" fmla="*/ 288 w 1374"/>
                    <a:gd name="T67" fmla="*/ 1036 h 1620"/>
                    <a:gd name="T68" fmla="*/ 326 w 1374"/>
                    <a:gd name="T69" fmla="*/ 1124 h 1620"/>
                    <a:gd name="T70" fmla="*/ 520 w 1374"/>
                    <a:gd name="T71" fmla="*/ 1354 h 1620"/>
                    <a:gd name="T72" fmla="*/ 524 w 1374"/>
                    <a:gd name="T73" fmla="*/ 1412 h 1620"/>
                    <a:gd name="T74" fmla="*/ 790 w 1374"/>
                    <a:gd name="T75" fmla="*/ 1418 h 1620"/>
                    <a:gd name="T76" fmla="*/ 892 w 1374"/>
                    <a:gd name="T77" fmla="*/ 1424 h 1620"/>
                    <a:gd name="T78" fmla="*/ 914 w 1374"/>
                    <a:gd name="T79" fmla="*/ 1402 h 1620"/>
                    <a:gd name="T80" fmla="*/ 948 w 1374"/>
                    <a:gd name="T81" fmla="*/ 1130 h 1620"/>
                    <a:gd name="T82" fmla="*/ 976 w 1374"/>
                    <a:gd name="T83" fmla="*/ 930 h 1620"/>
                    <a:gd name="T84" fmla="*/ 842 w 1374"/>
                    <a:gd name="T85" fmla="*/ 588 h 1620"/>
                    <a:gd name="T86" fmla="*/ 820 w 1374"/>
                    <a:gd name="T87" fmla="*/ 438 h 1620"/>
                    <a:gd name="T88" fmla="*/ 700 w 1374"/>
                    <a:gd name="T89" fmla="*/ 370 h 1620"/>
                    <a:gd name="T90" fmla="*/ 744 w 1374"/>
                    <a:gd name="T91" fmla="*/ 288 h 1620"/>
                    <a:gd name="T92" fmla="*/ 802 w 1374"/>
                    <a:gd name="T93" fmla="*/ 390 h 1620"/>
                    <a:gd name="T94" fmla="*/ 786 w 1374"/>
                    <a:gd name="T95" fmla="*/ 246 h 1620"/>
                    <a:gd name="T96" fmla="*/ 674 w 1374"/>
                    <a:gd name="T97" fmla="*/ 302 h 1620"/>
                    <a:gd name="T98" fmla="*/ 538 w 1374"/>
                    <a:gd name="T99" fmla="*/ 246 h 1620"/>
                    <a:gd name="T100" fmla="*/ 494 w 1374"/>
                    <a:gd name="T101" fmla="*/ 368 h 1620"/>
                    <a:gd name="T102" fmla="*/ 508 w 1374"/>
                    <a:gd name="T103" fmla="*/ 344 h 1620"/>
                    <a:gd name="T104" fmla="*/ 558 w 1374"/>
                    <a:gd name="T105" fmla="*/ 304 h 1620"/>
                    <a:gd name="T106" fmla="*/ 510 w 1374"/>
                    <a:gd name="T107" fmla="*/ 418 h 1620"/>
                    <a:gd name="T108" fmla="*/ 576 w 1374"/>
                    <a:gd name="T109" fmla="*/ 514 h 1620"/>
                    <a:gd name="T110" fmla="*/ 792 w 1374"/>
                    <a:gd name="T111" fmla="*/ 466 h 1620"/>
                    <a:gd name="T112" fmla="*/ 570 w 1374"/>
                    <a:gd name="T113" fmla="*/ 560 h 1620"/>
                    <a:gd name="T114" fmla="*/ 762 w 1374"/>
                    <a:gd name="T115" fmla="*/ 514 h 1620"/>
                    <a:gd name="T116" fmla="*/ 568 w 1374"/>
                    <a:gd name="T117" fmla="*/ 618 h 1620"/>
                    <a:gd name="T118" fmla="*/ 1078 w 1374"/>
                    <a:gd name="T119" fmla="*/ 892 h 1620"/>
                    <a:gd name="T120" fmla="*/ 1072 w 1374"/>
                    <a:gd name="T121" fmla="*/ 986 h 1620"/>
                    <a:gd name="T122" fmla="*/ 870 w 1374"/>
                    <a:gd name="T123" fmla="*/ 496 h 1620"/>
                    <a:gd name="T124" fmla="*/ 924 w 1374"/>
                    <a:gd name="T125" fmla="*/ 514 h 16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374" h="1620">
                      <a:moveTo>
                        <a:pt x="174" y="1170"/>
                      </a:moveTo>
                      <a:lnTo>
                        <a:pt x="174" y="1170"/>
                      </a:lnTo>
                      <a:lnTo>
                        <a:pt x="174" y="1188"/>
                      </a:lnTo>
                      <a:lnTo>
                        <a:pt x="172" y="1204"/>
                      </a:lnTo>
                      <a:lnTo>
                        <a:pt x="168" y="1218"/>
                      </a:lnTo>
                      <a:lnTo>
                        <a:pt x="162" y="1230"/>
                      </a:lnTo>
                      <a:lnTo>
                        <a:pt x="154" y="1238"/>
                      </a:lnTo>
                      <a:lnTo>
                        <a:pt x="142" y="1246"/>
                      </a:lnTo>
                      <a:lnTo>
                        <a:pt x="130" y="1252"/>
                      </a:lnTo>
                      <a:lnTo>
                        <a:pt x="114" y="1256"/>
                      </a:lnTo>
                      <a:lnTo>
                        <a:pt x="114" y="1256"/>
                      </a:lnTo>
                      <a:lnTo>
                        <a:pt x="88" y="1258"/>
                      </a:lnTo>
                      <a:lnTo>
                        <a:pt x="64" y="1258"/>
                      </a:lnTo>
                      <a:lnTo>
                        <a:pt x="64" y="1258"/>
                      </a:lnTo>
                      <a:lnTo>
                        <a:pt x="52" y="1260"/>
                      </a:lnTo>
                      <a:lnTo>
                        <a:pt x="42" y="1262"/>
                      </a:lnTo>
                      <a:lnTo>
                        <a:pt x="34" y="1266"/>
                      </a:lnTo>
                      <a:lnTo>
                        <a:pt x="28" y="1272"/>
                      </a:lnTo>
                      <a:lnTo>
                        <a:pt x="26" y="1278"/>
                      </a:lnTo>
                      <a:lnTo>
                        <a:pt x="24" y="1286"/>
                      </a:lnTo>
                      <a:lnTo>
                        <a:pt x="26" y="1294"/>
                      </a:lnTo>
                      <a:lnTo>
                        <a:pt x="30" y="1304"/>
                      </a:lnTo>
                      <a:lnTo>
                        <a:pt x="30" y="1304"/>
                      </a:lnTo>
                      <a:lnTo>
                        <a:pt x="40" y="1324"/>
                      </a:lnTo>
                      <a:lnTo>
                        <a:pt x="46" y="1342"/>
                      </a:lnTo>
                      <a:lnTo>
                        <a:pt x="50" y="1360"/>
                      </a:lnTo>
                      <a:lnTo>
                        <a:pt x="52" y="1378"/>
                      </a:lnTo>
                      <a:lnTo>
                        <a:pt x="52" y="1396"/>
                      </a:lnTo>
                      <a:lnTo>
                        <a:pt x="48" y="1416"/>
                      </a:lnTo>
                      <a:lnTo>
                        <a:pt x="42" y="1434"/>
                      </a:lnTo>
                      <a:lnTo>
                        <a:pt x="32" y="1452"/>
                      </a:lnTo>
                      <a:lnTo>
                        <a:pt x="32" y="1452"/>
                      </a:lnTo>
                      <a:lnTo>
                        <a:pt x="32" y="1456"/>
                      </a:lnTo>
                      <a:lnTo>
                        <a:pt x="32" y="1460"/>
                      </a:lnTo>
                      <a:lnTo>
                        <a:pt x="36" y="1472"/>
                      </a:lnTo>
                      <a:lnTo>
                        <a:pt x="42" y="1484"/>
                      </a:lnTo>
                      <a:lnTo>
                        <a:pt x="50" y="1492"/>
                      </a:lnTo>
                      <a:lnTo>
                        <a:pt x="50" y="1492"/>
                      </a:lnTo>
                      <a:lnTo>
                        <a:pt x="60" y="1498"/>
                      </a:lnTo>
                      <a:lnTo>
                        <a:pt x="72" y="1500"/>
                      </a:lnTo>
                      <a:lnTo>
                        <a:pt x="98" y="1506"/>
                      </a:lnTo>
                      <a:lnTo>
                        <a:pt x="98" y="1506"/>
                      </a:lnTo>
                      <a:lnTo>
                        <a:pt x="216" y="1536"/>
                      </a:lnTo>
                      <a:lnTo>
                        <a:pt x="276" y="1550"/>
                      </a:lnTo>
                      <a:lnTo>
                        <a:pt x="336" y="1564"/>
                      </a:lnTo>
                      <a:lnTo>
                        <a:pt x="336" y="1564"/>
                      </a:lnTo>
                      <a:lnTo>
                        <a:pt x="360" y="1568"/>
                      </a:lnTo>
                      <a:lnTo>
                        <a:pt x="386" y="1572"/>
                      </a:lnTo>
                      <a:lnTo>
                        <a:pt x="412" y="1572"/>
                      </a:lnTo>
                      <a:lnTo>
                        <a:pt x="438" y="1570"/>
                      </a:lnTo>
                      <a:lnTo>
                        <a:pt x="438" y="1570"/>
                      </a:lnTo>
                      <a:lnTo>
                        <a:pt x="452" y="1566"/>
                      </a:lnTo>
                      <a:lnTo>
                        <a:pt x="464" y="1560"/>
                      </a:lnTo>
                      <a:lnTo>
                        <a:pt x="476" y="1552"/>
                      </a:lnTo>
                      <a:lnTo>
                        <a:pt x="484" y="1542"/>
                      </a:lnTo>
                      <a:lnTo>
                        <a:pt x="490" y="1532"/>
                      </a:lnTo>
                      <a:lnTo>
                        <a:pt x="494" y="1518"/>
                      </a:lnTo>
                      <a:lnTo>
                        <a:pt x="494" y="1504"/>
                      </a:lnTo>
                      <a:lnTo>
                        <a:pt x="494" y="1488"/>
                      </a:lnTo>
                      <a:lnTo>
                        <a:pt x="494" y="1488"/>
                      </a:lnTo>
                      <a:lnTo>
                        <a:pt x="490" y="1468"/>
                      </a:lnTo>
                      <a:lnTo>
                        <a:pt x="486" y="1448"/>
                      </a:lnTo>
                      <a:lnTo>
                        <a:pt x="480" y="1430"/>
                      </a:lnTo>
                      <a:lnTo>
                        <a:pt x="472" y="1412"/>
                      </a:lnTo>
                      <a:lnTo>
                        <a:pt x="472" y="1412"/>
                      </a:lnTo>
                      <a:lnTo>
                        <a:pt x="386" y="1284"/>
                      </a:lnTo>
                      <a:lnTo>
                        <a:pt x="344" y="1220"/>
                      </a:lnTo>
                      <a:lnTo>
                        <a:pt x="298" y="1158"/>
                      </a:lnTo>
                      <a:lnTo>
                        <a:pt x="298" y="1158"/>
                      </a:lnTo>
                      <a:lnTo>
                        <a:pt x="290" y="1146"/>
                      </a:lnTo>
                      <a:lnTo>
                        <a:pt x="278" y="1134"/>
                      </a:lnTo>
                      <a:lnTo>
                        <a:pt x="266" y="1124"/>
                      </a:lnTo>
                      <a:lnTo>
                        <a:pt x="254" y="1118"/>
                      </a:lnTo>
                      <a:lnTo>
                        <a:pt x="240" y="1114"/>
                      </a:lnTo>
                      <a:lnTo>
                        <a:pt x="224" y="1112"/>
                      </a:lnTo>
                      <a:lnTo>
                        <a:pt x="208" y="1116"/>
                      </a:lnTo>
                      <a:lnTo>
                        <a:pt x="190" y="1122"/>
                      </a:lnTo>
                      <a:lnTo>
                        <a:pt x="190" y="1122"/>
                      </a:lnTo>
                      <a:lnTo>
                        <a:pt x="186" y="1108"/>
                      </a:lnTo>
                      <a:lnTo>
                        <a:pt x="184" y="1092"/>
                      </a:lnTo>
                      <a:lnTo>
                        <a:pt x="184" y="1078"/>
                      </a:lnTo>
                      <a:lnTo>
                        <a:pt x="184" y="1064"/>
                      </a:lnTo>
                      <a:lnTo>
                        <a:pt x="186" y="1050"/>
                      </a:lnTo>
                      <a:lnTo>
                        <a:pt x="190" y="1036"/>
                      </a:lnTo>
                      <a:lnTo>
                        <a:pt x="200" y="1008"/>
                      </a:lnTo>
                      <a:lnTo>
                        <a:pt x="200" y="1008"/>
                      </a:lnTo>
                      <a:lnTo>
                        <a:pt x="232" y="940"/>
                      </a:lnTo>
                      <a:lnTo>
                        <a:pt x="248" y="906"/>
                      </a:lnTo>
                      <a:lnTo>
                        <a:pt x="262" y="870"/>
                      </a:lnTo>
                      <a:lnTo>
                        <a:pt x="262" y="870"/>
                      </a:lnTo>
                      <a:lnTo>
                        <a:pt x="280" y="820"/>
                      </a:lnTo>
                      <a:lnTo>
                        <a:pt x="304" y="772"/>
                      </a:lnTo>
                      <a:lnTo>
                        <a:pt x="316" y="748"/>
                      </a:lnTo>
                      <a:lnTo>
                        <a:pt x="332" y="726"/>
                      </a:lnTo>
                      <a:lnTo>
                        <a:pt x="348" y="704"/>
                      </a:lnTo>
                      <a:lnTo>
                        <a:pt x="364" y="682"/>
                      </a:lnTo>
                      <a:lnTo>
                        <a:pt x="364" y="682"/>
                      </a:lnTo>
                      <a:lnTo>
                        <a:pt x="378" y="666"/>
                      </a:lnTo>
                      <a:lnTo>
                        <a:pt x="390" y="650"/>
                      </a:lnTo>
                      <a:lnTo>
                        <a:pt x="390" y="650"/>
                      </a:lnTo>
                      <a:lnTo>
                        <a:pt x="406" y="628"/>
                      </a:lnTo>
                      <a:lnTo>
                        <a:pt x="422" y="604"/>
                      </a:lnTo>
                      <a:lnTo>
                        <a:pt x="434" y="578"/>
                      </a:lnTo>
                      <a:lnTo>
                        <a:pt x="444" y="552"/>
                      </a:lnTo>
                      <a:lnTo>
                        <a:pt x="452" y="526"/>
                      </a:lnTo>
                      <a:lnTo>
                        <a:pt x="456" y="498"/>
                      </a:lnTo>
                      <a:lnTo>
                        <a:pt x="456" y="468"/>
                      </a:lnTo>
                      <a:lnTo>
                        <a:pt x="452" y="438"/>
                      </a:lnTo>
                      <a:lnTo>
                        <a:pt x="452" y="438"/>
                      </a:lnTo>
                      <a:lnTo>
                        <a:pt x="448" y="406"/>
                      </a:lnTo>
                      <a:lnTo>
                        <a:pt x="446" y="374"/>
                      </a:lnTo>
                      <a:lnTo>
                        <a:pt x="444" y="310"/>
                      </a:lnTo>
                      <a:lnTo>
                        <a:pt x="446" y="246"/>
                      </a:lnTo>
                      <a:lnTo>
                        <a:pt x="450" y="182"/>
                      </a:lnTo>
                      <a:lnTo>
                        <a:pt x="450" y="182"/>
                      </a:lnTo>
                      <a:lnTo>
                        <a:pt x="452" y="162"/>
                      </a:lnTo>
                      <a:lnTo>
                        <a:pt x="456" y="144"/>
                      </a:lnTo>
                      <a:lnTo>
                        <a:pt x="462" y="124"/>
                      </a:lnTo>
                      <a:lnTo>
                        <a:pt x="470" y="108"/>
                      </a:lnTo>
                      <a:lnTo>
                        <a:pt x="478" y="92"/>
                      </a:lnTo>
                      <a:lnTo>
                        <a:pt x="488" y="76"/>
                      </a:lnTo>
                      <a:lnTo>
                        <a:pt x="500" y="62"/>
                      </a:lnTo>
                      <a:lnTo>
                        <a:pt x="514" y="50"/>
                      </a:lnTo>
                      <a:lnTo>
                        <a:pt x="528" y="40"/>
                      </a:lnTo>
                      <a:lnTo>
                        <a:pt x="544" y="30"/>
                      </a:lnTo>
                      <a:lnTo>
                        <a:pt x="560" y="20"/>
                      </a:lnTo>
                      <a:lnTo>
                        <a:pt x="578" y="14"/>
                      </a:lnTo>
                      <a:lnTo>
                        <a:pt x="596" y="8"/>
                      </a:lnTo>
                      <a:lnTo>
                        <a:pt x="614" y="4"/>
                      </a:lnTo>
                      <a:lnTo>
                        <a:pt x="634" y="2"/>
                      </a:lnTo>
                      <a:lnTo>
                        <a:pt x="656" y="0"/>
                      </a:lnTo>
                      <a:lnTo>
                        <a:pt x="656" y="0"/>
                      </a:lnTo>
                      <a:lnTo>
                        <a:pt x="686" y="2"/>
                      </a:lnTo>
                      <a:lnTo>
                        <a:pt x="718" y="6"/>
                      </a:lnTo>
                      <a:lnTo>
                        <a:pt x="746" y="12"/>
                      </a:lnTo>
                      <a:lnTo>
                        <a:pt x="772" y="20"/>
                      </a:lnTo>
                      <a:lnTo>
                        <a:pt x="798" y="32"/>
                      </a:lnTo>
                      <a:lnTo>
                        <a:pt x="822" y="46"/>
                      </a:lnTo>
                      <a:lnTo>
                        <a:pt x="844" y="60"/>
                      </a:lnTo>
                      <a:lnTo>
                        <a:pt x="864" y="78"/>
                      </a:lnTo>
                      <a:lnTo>
                        <a:pt x="882" y="98"/>
                      </a:lnTo>
                      <a:lnTo>
                        <a:pt x="898" y="120"/>
                      </a:lnTo>
                      <a:lnTo>
                        <a:pt x="910" y="144"/>
                      </a:lnTo>
                      <a:lnTo>
                        <a:pt x="922" y="168"/>
                      </a:lnTo>
                      <a:lnTo>
                        <a:pt x="930" y="196"/>
                      </a:lnTo>
                      <a:lnTo>
                        <a:pt x="938" y="224"/>
                      </a:lnTo>
                      <a:lnTo>
                        <a:pt x="940" y="254"/>
                      </a:lnTo>
                      <a:lnTo>
                        <a:pt x="942" y="286"/>
                      </a:lnTo>
                      <a:lnTo>
                        <a:pt x="942" y="286"/>
                      </a:lnTo>
                      <a:lnTo>
                        <a:pt x="944" y="344"/>
                      </a:lnTo>
                      <a:lnTo>
                        <a:pt x="946" y="370"/>
                      </a:lnTo>
                      <a:lnTo>
                        <a:pt x="950" y="398"/>
                      </a:lnTo>
                      <a:lnTo>
                        <a:pt x="956" y="426"/>
                      </a:lnTo>
                      <a:lnTo>
                        <a:pt x="962" y="452"/>
                      </a:lnTo>
                      <a:lnTo>
                        <a:pt x="968" y="478"/>
                      </a:lnTo>
                      <a:lnTo>
                        <a:pt x="978" y="502"/>
                      </a:lnTo>
                      <a:lnTo>
                        <a:pt x="988" y="528"/>
                      </a:lnTo>
                      <a:lnTo>
                        <a:pt x="998" y="552"/>
                      </a:lnTo>
                      <a:lnTo>
                        <a:pt x="1012" y="576"/>
                      </a:lnTo>
                      <a:lnTo>
                        <a:pt x="1024" y="600"/>
                      </a:lnTo>
                      <a:lnTo>
                        <a:pt x="1040" y="622"/>
                      </a:lnTo>
                      <a:lnTo>
                        <a:pt x="1056" y="646"/>
                      </a:lnTo>
                      <a:lnTo>
                        <a:pt x="1074" y="668"/>
                      </a:lnTo>
                      <a:lnTo>
                        <a:pt x="1094" y="690"/>
                      </a:lnTo>
                      <a:lnTo>
                        <a:pt x="1094" y="690"/>
                      </a:lnTo>
                      <a:lnTo>
                        <a:pt x="1110" y="710"/>
                      </a:lnTo>
                      <a:lnTo>
                        <a:pt x="1126" y="730"/>
                      </a:lnTo>
                      <a:lnTo>
                        <a:pt x="1140" y="750"/>
                      </a:lnTo>
                      <a:lnTo>
                        <a:pt x="1152" y="772"/>
                      </a:lnTo>
                      <a:lnTo>
                        <a:pt x="1176" y="814"/>
                      </a:lnTo>
                      <a:lnTo>
                        <a:pt x="1196" y="860"/>
                      </a:lnTo>
                      <a:lnTo>
                        <a:pt x="1212" y="908"/>
                      </a:lnTo>
                      <a:lnTo>
                        <a:pt x="1224" y="956"/>
                      </a:lnTo>
                      <a:lnTo>
                        <a:pt x="1232" y="1006"/>
                      </a:lnTo>
                      <a:lnTo>
                        <a:pt x="1236" y="1056"/>
                      </a:lnTo>
                      <a:lnTo>
                        <a:pt x="1236" y="1056"/>
                      </a:lnTo>
                      <a:lnTo>
                        <a:pt x="1236" y="1072"/>
                      </a:lnTo>
                      <a:lnTo>
                        <a:pt x="1234" y="1088"/>
                      </a:lnTo>
                      <a:lnTo>
                        <a:pt x="1230" y="1104"/>
                      </a:lnTo>
                      <a:lnTo>
                        <a:pt x="1224" y="1120"/>
                      </a:lnTo>
                      <a:lnTo>
                        <a:pt x="1218" y="1134"/>
                      </a:lnTo>
                      <a:lnTo>
                        <a:pt x="1208" y="1150"/>
                      </a:lnTo>
                      <a:lnTo>
                        <a:pt x="1198" y="1164"/>
                      </a:lnTo>
                      <a:lnTo>
                        <a:pt x="1188" y="1178"/>
                      </a:lnTo>
                      <a:lnTo>
                        <a:pt x="1176" y="1192"/>
                      </a:lnTo>
                      <a:lnTo>
                        <a:pt x="1162" y="1204"/>
                      </a:lnTo>
                      <a:lnTo>
                        <a:pt x="1148" y="1214"/>
                      </a:lnTo>
                      <a:lnTo>
                        <a:pt x="1134" y="1222"/>
                      </a:lnTo>
                      <a:lnTo>
                        <a:pt x="1120" y="1230"/>
                      </a:lnTo>
                      <a:lnTo>
                        <a:pt x="1106" y="1236"/>
                      </a:lnTo>
                      <a:lnTo>
                        <a:pt x="1092" y="1240"/>
                      </a:lnTo>
                      <a:lnTo>
                        <a:pt x="1078" y="1242"/>
                      </a:lnTo>
                      <a:lnTo>
                        <a:pt x="1078" y="1242"/>
                      </a:lnTo>
                      <a:lnTo>
                        <a:pt x="1066" y="1242"/>
                      </a:lnTo>
                      <a:lnTo>
                        <a:pt x="1054" y="1240"/>
                      </a:lnTo>
                      <a:lnTo>
                        <a:pt x="1042" y="1236"/>
                      </a:lnTo>
                      <a:lnTo>
                        <a:pt x="1032" y="1232"/>
                      </a:lnTo>
                      <a:lnTo>
                        <a:pt x="1022" y="1226"/>
                      </a:lnTo>
                      <a:lnTo>
                        <a:pt x="1014" y="1218"/>
                      </a:lnTo>
                      <a:lnTo>
                        <a:pt x="1008" y="1208"/>
                      </a:lnTo>
                      <a:lnTo>
                        <a:pt x="1000" y="1196"/>
                      </a:lnTo>
                      <a:lnTo>
                        <a:pt x="1000" y="1196"/>
                      </a:lnTo>
                      <a:lnTo>
                        <a:pt x="994" y="1184"/>
                      </a:lnTo>
                      <a:lnTo>
                        <a:pt x="988" y="1172"/>
                      </a:lnTo>
                      <a:lnTo>
                        <a:pt x="988" y="1172"/>
                      </a:lnTo>
                      <a:lnTo>
                        <a:pt x="972" y="1158"/>
                      </a:lnTo>
                      <a:lnTo>
                        <a:pt x="964" y="1152"/>
                      </a:lnTo>
                      <a:lnTo>
                        <a:pt x="958" y="1152"/>
                      </a:lnTo>
                      <a:lnTo>
                        <a:pt x="958" y="1152"/>
                      </a:lnTo>
                      <a:lnTo>
                        <a:pt x="950" y="1154"/>
                      </a:lnTo>
                      <a:lnTo>
                        <a:pt x="942" y="1162"/>
                      </a:lnTo>
                      <a:lnTo>
                        <a:pt x="936" y="1170"/>
                      </a:lnTo>
                      <a:lnTo>
                        <a:pt x="934" y="1180"/>
                      </a:lnTo>
                      <a:lnTo>
                        <a:pt x="934" y="1180"/>
                      </a:lnTo>
                      <a:lnTo>
                        <a:pt x="932" y="1200"/>
                      </a:lnTo>
                      <a:lnTo>
                        <a:pt x="932" y="1222"/>
                      </a:lnTo>
                      <a:lnTo>
                        <a:pt x="932" y="1266"/>
                      </a:lnTo>
                      <a:lnTo>
                        <a:pt x="932" y="1266"/>
                      </a:lnTo>
                      <a:lnTo>
                        <a:pt x="940" y="1432"/>
                      </a:lnTo>
                      <a:lnTo>
                        <a:pt x="940" y="1432"/>
                      </a:lnTo>
                      <a:lnTo>
                        <a:pt x="938" y="1456"/>
                      </a:lnTo>
                      <a:lnTo>
                        <a:pt x="936" y="1480"/>
                      </a:lnTo>
                      <a:lnTo>
                        <a:pt x="936" y="1480"/>
                      </a:lnTo>
                      <a:lnTo>
                        <a:pt x="936" y="1494"/>
                      </a:lnTo>
                      <a:lnTo>
                        <a:pt x="938" y="1508"/>
                      </a:lnTo>
                      <a:lnTo>
                        <a:pt x="942" y="1520"/>
                      </a:lnTo>
                      <a:lnTo>
                        <a:pt x="946" y="1532"/>
                      </a:lnTo>
                      <a:lnTo>
                        <a:pt x="952" y="1542"/>
                      </a:lnTo>
                      <a:lnTo>
                        <a:pt x="960" y="1550"/>
                      </a:lnTo>
                      <a:lnTo>
                        <a:pt x="966" y="1558"/>
                      </a:lnTo>
                      <a:lnTo>
                        <a:pt x="976" y="1564"/>
                      </a:lnTo>
                      <a:lnTo>
                        <a:pt x="986" y="1570"/>
                      </a:lnTo>
                      <a:lnTo>
                        <a:pt x="996" y="1572"/>
                      </a:lnTo>
                      <a:lnTo>
                        <a:pt x="1006" y="1574"/>
                      </a:lnTo>
                      <a:lnTo>
                        <a:pt x="1018" y="1574"/>
                      </a:lnTo>
                      <a:lnTo>
                        <a:pt x="1030" y="1574"/>
                      </a:lnTo>
                      <a:lnTo>
                        <a:pt x="1042" y="1570"/>
                      </a:lnTo>
                      <a:lnTo>
                        <a:pt x="1056" y="1566"/>
                      </a:lnTo>
                      <a:lnTo>
                        <a:pt x="1068" y="1560"/>
                      </a:lnTo>
                      <a:lnTo>
                        <a:pt x="1068" y="1560"/>
                      </a:lnTo>
                      <a:lnTo>
                        <a:pt x="1082" y="1552"/>
                      </a:lnTo>
                      <a:lnTo>
                        <a:pt x="1092" y="1544"/>
                      </a:lnTo>
                      <a:lnTo>
                        <a:pt x="1092" y="1544"/>
                      </a:lnTo>
                      <a:lnTo>
                        <a:pt x="1114" y="1526"/>
                      </a:lnTo>
                      <a:lnTo>
                        <a:pt x="1136" y="1510"/>
                      </a:lnTo>
                      <a:lnTo>
                        <a:pt x="1158" y="1496"/>
                      </a:lnTo>
                      <a:lnTo>
                        <a:pt x="1182" y="1482"/>
                      </a:lnTo>
                      <a:lnTo>
                        <a:pt x="1206" y="1470"/>
                      </a:lnTo>
                      <a:lnTo>
                        <a:pt x="1232" y="1458"/>
                      </a:lnTo>
                      <a:lnTo>
                        <a:pt x="1282" y="1438"/>
                      </a:lnTo>
                      <a:lnTo>
                        <a:pt x="1282" y="1438"/>
                      </a:lnTo>
                      <a:lnTo>
                        <a:pt x="1292" y="1434"/>
                      </a:lnTo>
                      <a:lnTo>
                        <a:pt x="1302" y="1428"/>
                      </a:lnTo>
                      <a:lnTo>
                        <a:pt x="1320" y="1416"/>
                      </a:lnTo>
                      <a:lnTo>
                        <a:pt x="1354" y="1386"/>
                      </a:lnTo>
                      <a:lnTo>
                        <a:pt x="1354" y="1386"/>
                      </a:lnTo>
                      <a:lnTo>
                        <a:pt x="1320" y="1360"/>
                      </a:lnTo>
                      <a:lnTo>
                        <a:pt x="1304" y="1348"/>
                      </a:lnTo>
                      <a:lnTo>
                        <a:pt x="1286" y="1336"/>
                      </a:lnTo>
                      <a:lnTo>
                        <a:pt x="1286" y="1336"/>
                      </a:lnTo>
                      <a:lnTo>
                        <a:pt x="1270" y="1326"/>
                      </a:lnTo>
                      <a:lnTo>
                        <a:pt x="1254" y="1312"/>
                      </a:lnTo>
                      <a:lnTo>
                        <a:pt x="1244" y="1296"/>
                      </a:lnTo>
                      <a:lnTo>
                        <a:pt x="1236" y="1276"/>
                      </a:lnTo>
                      <a:lnTo>
                        <a:pt x="1232" y="1256"/>
                      </a:lnTo>
                      <a:lnTo>
                        <a:pt x="1230" y="1232"/>
                      </a:lnTo>
                      <a:lnTo>
                        <a:pt x="1234" y="1208"/>
                      </a:lnTo>
                      <a:lnTo>
                        <a:pt x="1242" y="1182"/>
                      </a:lnTo>
                      <a:lnTo>
                        <a:pt x="1242" y="1182"/>
                      </a:lnTo>
                      <a:lnTo>
                        <a:pt x="1244" y="1210"/>
                      </a:lnTo>
                      <a:lnTo>
                        <a:pt x="1252" y="1236"/>
                      </a:lnTo>
                      <a:lnTo>
                        <a:pt x="1260" y="1260"/>
                      </a:lnTo>
                      <a:lnTo>
                        <a:pt x="1274" y="1280"/>
                      </a:lnTo>
                      <a:lnTo>
                        <a:pt x="1288" y="1298"/>
                      </a:lnTo>
                      <a:lnTo>
                        <a:pt x="1306" y="1316"/>
                      </a:lnTo>
                      <a:lnTo>
                        <a:pt x="1326" y="1330"/>
                      </a:lnTo>
                      <a:lnTo>
                        <a:pt x="1348" y="1344"/>
                      </a:lnTo>
                      <a:lnTo>
                        <a:pt x="1348" y="1344"/>
                      </a:lnTo>
                      <a:lnTo>
                        <a:pt x="1360" y="1352"/>
                      </a:lnTo>
                      <a:lnTo>
                        <a:pt x="1368" y="1360"/>
                      </a:lnTo>
                      <a:lnTo>
                        <a:pt x="1374" y="1370"/>
                      </a:lnTo>
                      <a:lnTo>
                        <a:pt x="1374" y="1382"/>
                      </a:lnTo>
                      <a:lnTo>
                        <a:pt x="1374" y="1392"/>
                      </a:lnTo>
                      <a:lnTo>
                        <a:pt x="1368" y="1404"/>
                      </a:lnTo>
                      <a:lnTo>
                        <a:pt x="1360" y="1414"/>
                      </a:lnTo>
                      <a:lnTo>
                        <a:pt x="1350" y="1424"/>
                      </a:lnTo>
                      <a:lnTo>
                        <a:pt x="1350" y="1424"/>
                      </a:lnTo>
                      <a:lnTo>
                        <a:pt x="1330" y="1438"/>
                      </a:lnTo>
                      <a:lnTo>
                        <a:pt x="1310" y="1450"/>
                      </a:lnTo>
                      <a:lnTo>
                        <a:pt x="1288" y="1462"/>
                      </a:lnTo>
                      <a:lnTo>
                        <a:pt x="1268" y="1474"/>
                      </a:lnTo>
                      <a:lnTo>
                        <a:pt x="1268" y="1474"/>
                      </a:lnTo>
                      <a:lnTo>
                        <a:pt x="1182" y="1528"/>
                      </a:lnTo>
                      <a:lnTo>
                        <a:pt x="1140" y="1558"/>
                      </a:lnTo>
                      <a:lnTo>
                        <a:pt x="1100" y="1588"/>
                      </a:lnTo>
                      <a:lnTo>
                        <a:pt x="1100" y="1588"/>
                      </a:lnTo>
                      <a:lnTo>
                        <a:pt x="1088" y="1596"/>
                      </a:lnTo>
                      <a:lnTo>
                        <a:pt x="1074" y="1602"/>
                      </a:lnTo>
                      <a:lnTo>
                        <a:pt x="1062" y="1608"/>
                      </a:lnTo>
                      <a:lnTo>
                        <a:pt x="1048" y="1614"/>
                      </a:lnTo>
                      <a:lnTo>
                        <a:pt x="1036" y="1616"/>
                      </a:lnTo>
                      <a:lnTo>
                        <a:pt x="1022" y="1618"/>
                      </a:lnTo>
                      <a:lnTo>
                        <a:pt x="1008" y="1620"/>
                      </a:lnTo>
                      <a:lnTo>
                        <a:pt x="996" y="1618"/>
                      </a:lnTo>
                      <a:lnTo>
                        <a:pt x="982" y="1616"/>
                      </a:lnTo>
                      <a:lnTo>
                        <a:pt x="968" y="1614"/>
                      </a:lnTo>
                      <a:lnTo>
                        <a:pt x="956" y="1610"/>
                      </a:lnTo>
                      <a:lnTo>
                        <a:pt x="944" y="1604"/>
                      </a:lnTo>
                      <a:lnTo>
                        <a:pt x="932" y="1598"/>
                      </a:lnTo>
                      <a:lnTo>
                        <a:pt x="920" y="1590"/>
                      </a:lnTo>
                      <a:lnTo>
                        <a:pt x="910" y="1580"/>
                      </a:lnTo>
                      <a:lnTo>
                        <a:pt x="900" y="1570"/>
                      </a:lnTo>
                      <a:lnTo>
                        <a:pt x="900" y="1570"/>
                      </a:lnTo>
                      <a:lnTo>
                        <a:pt x="888" y="1558"/>
                      </a:lnTo>
                      <a:lnTo>
                        <a:pt x="872" y="1548"/>
                      </a:lnTo>
                      <a:lnTo>
                        <a:pt x="854" y="1540"/>
                      </a:lnTo>
                      <a:lnTo>
                        <a:pt x="838" y="1538"/>
                      </a:lnTo>
                      <a:lnTo>
                        <a:pt x="838" y="1538"/>
                      </a:lnTo>
                      <a:lnTo>
                        <a:pt x="780" y="1536"/>
                      </a:lnTo>
                      <a:lnTo>
                        <a:pt x="724" y="1534"/>
                      </a:lnTo>
                      <a:lnTo>
                        <a:pt x="666" y="1536"/>
                      </a:lnTo>
                      <a:lnTo>
                        <a:pt x="610" y="1540"/>
                      </a:lnTo>
                      <a:lnTo>
                        <a:pt x="610" y="1540"/>
                      </a:lnTo>
                      <a:lnTo>
                        <a:pt x="578" y="1546"/>
                      </a:lnTo>
                      <a:lnTo>
                        <a:pt x="546" y="1556"/>
                      </a:lnTo>
                      <a:lnTo>
                        <a:pt x="516" y="1570"/>
                      </a:lnTo>
                      <a:lnTo>
                        <a:pt x="488" y="1584"/>
                      </a:lnTo>
                      <a:lnTo>
                        <a:pt x="488" y="1584"/>
                      </a:lnTo>
                      <a:lnTo>
                        <a:pt x="472" y="1594"/>
                      </a:lnTo>
                      <a:lnTo>
                        <a:pt x="456" y="1602"/>
                      </a:lnTo>
                      <a:lnTo>
                        <a:pt x="440" y="1608"/>
                      </a:lnTo>
                      <a:lnTo>
                        <a:pt x="424" y="1610"/>
                      </a:lnTo>
                      <a:lnTo>
                        <a:pt x="408" y="1612"/>
                      </a:lnTo>
                      <a:lnTo>
                        <a:pt x="392" y="1612"/>
                      </a:lnTo>
                      <a:lnTo>
                        <a:pt x="374" y="1610"/>
                      </a:lnTo>
                      <a:lnTo>
                        <a:pt x="356" y="1606"/>
                      </a:lnTo>
                      <a:lnTo>
                        <a:pt x="356" y="1606"/>
                      </a:lnTo>
                      <a:lnTo>
                        <a:pt x="214" y="1566"/>
                      </a:lnTo>
                      <a:lnTo>
                        <a:pt x="72" y="1530"/>
                      </a:lnTo>
                      <a:lnTo>
                        <a:pt x="72" y="1530"/>
                      </a:lnTo>
                      <a:lnTo>
                        <a:pt x="46" y="1522"/>
                      </a:lnTo>
                      <a:lnTo>
                        <a:pt x="28" y="1514"/>
                      </a:lnTo>
                      <a:lnTo>
                        <a:pt x="14" y="1506"/>
                      </a:lnTo>
                      <a:lnTo>
                        <a:pt x="8" y="1500"/>
                      </a:lnTo>
                      <a:lnTo>
                        <a:pt x="4" y="1494"/>
                      </a:lnTo>
                      <a:lnTo>
                        <a:pt x="2" y="1488"/>
                      </a:lnTo>
                      <a:lnTo>
                        <a:pt x="0" y="1480"/>
                      </a:lnTo>
                      <a:lnTo>
                        <a:pt x="0" y="1464"/>
                      </a:lnTo>
                      <a:lnTo>
                        <a:pt x="4" y="1444"/>
                      </a:lnTo>
                      <a:lnTo>
                        <a:pt x="10" y="1420"/>
                      </a:lnTo>
                      <a:lnTo>
                        <a:pt x="10" y="1420"/>
                      </a:lnTo>
                      <a:lnTo>
                        <a:pt x="16" y="1396"/>
                      </a:lnTo>
                      <a:lnTo>
                        <a:pt x="18" y="1370"/>
                      </a:lnTo>
                      <a:lnTo>
                        <a:pt x="16" y="1344"/>
                      </a:lnTo>
                      <a:lnTo>
                        <a:pt x="12" y="1318"/>
                      </a:lnTo>
                      <a:lnTo>
                        <a:pt x="12" y="1318"/>
                      </a:lnTo>
                      <a:lnTo>
                        <a:pt x="10" y="1298"/>
                      </a:lnTo>
                      <a:lnTo>
                        <a:pt x="8" y="1280"/>
                      </a:lnTo>
                      <a:lnTo>
                        <a:pt x="10" y="1266"/>
                      </a:lnTo>
                      <a:lnTo>
                        <a:pt x="14" y="1256"/>
                      </a:lnTo>
                      <a:lnTo>
                        <a:pt x="22" y="1248"/>
                      </a:lnTo>
                      <a:lnTo>
                        <a:pt x="34" y="1242"/>
                      </a:lnTo>
                      <a:lnTo>
                        <a:pt x="50" y="1240"/>
                      </a:lnTo>
                      <a:lnTo>
                        <a:pt x="72" y="1238"/>
                      </a:lnTo>
                      <a:lnTo>
                        <a:pt x="72" y="1238"/>
                      </a:lnTo>
                      <a:lnTo>
                        <a:pt x="88" y="1236"/>
                      </a:lnTo>
                      <a:lnTo>
                        <a:pt x="104" y="1232"/>
                      </a:lnTo>
                      <a:lnTo>
                        <a:pt x="118" y="1226"/>
                      </a:lnTo>
                      <a:lnTo>
                        <a:pt x="132" y="1220"/>
                      </a:lnTo>
                      <a:lnTo>
                        <a:pt x="144" y="1210"/>
                      </a:lnTo>
                      <a:lnTo>
                        <a:pt x="156" y="1200"/>
                      </a:lnTo>
                      <a:lnTo>
                        <a:pt x="166" y="1186"/>
                      </a:lnTo>
                      <a:lnTo>
                        <a:pt x="174" y="1170"/>
                      </a:lnTo>
                      <a:lnTo>
                        <a:pt x="174" y="1170"/>
                      </a:lnTo>
                      <a:close/>
                      <a:moveTo>
                        <a:pt x="504" y="546"/>
                      </a:moveTo>
                      <a:lnTo>
                        <a:pt x="504" y="546"/>
                      </a:lnTo>
                      <a:lnTo>
                        <a:pt x="488" y="588"/>
                      </a:lnTo>
                      <a:lnTo>
                        <a:pt x="470" y="626"/>
                      </a:lnTo>
                      <a:lnTo>
                        <a:pt x="470" y="626"/>
                      </a:lnTo>
                      <a:lnTo>
                        <a:pt x="456" y="656"/>
                      </a:lnTo>
                      <a:lnTo>
                        <a:pt x="450" y="670"/>
                      </a:lnTo>
                      <a:lnTo>
                        <a:pt x="444" y="686"/>
                      </a:lnTo>
                      <a:lnTo>
                        <a:pt x="440" y="700"/>
                      </a:lnTo>
                      <a:lnTo>
                        <a:pt x="438" y="716"/>
                      </a:lnTo>
                      <a:lnTo>
                        <a:pt x="438" y="734"/>
                      </a:lnTo>
                      <a:lnTo>
                        <a:pt x="442" y="750"/>
                      </a:lnTo>
                      <a:lnTo>
                        <a:pt x="442" y="750"/>
                      </a:lnTo>
                      <a:lnTo>
                        <a:pt x="442" y="756"/>
                      </a:lnTo>
                      <a:lnTo>
                        <a:pt x="442" y="760"/>
                      </a:lnTo>
                      <a:lnTo>
                        <a:pt x="434" y="772"/>
                      </a:lnTo>
                      <a:lnTo>
                        <a:pt x="434" y="772"/>
                      </a:lnTo>
                      <a:lnTo>
                        <a:pt x="414" y="802"/>
                      </a:lnTo>
                      <a:lnTo>
                        <a:pt x="396" y="834"/>
                      </a:lnTo>
                      <a:lnTo>
                        <a:pt x="380" y="866"/>
                      </a:lnTo>
                      <a:lnTo>
                        <a:pt x="368" y="900"/>
                      </a:lnTo>
                      <a:lnTo>
                        <a:pt x="358" y="934"/>
                      </a:lnTo>
                      <a:lnTo>
                        <a:pt x="350" y="970"/>
                      </a:lnTo>
                      <a:lnTo>
                        <a:pt x="346" y="1006"/>
                      </a:lnTo>
                      <a:lnTo>
                        <a:pt x="346" y="1044"/>
                      </a:lnTo>
                      <a:lnTo>
                        <a:pt x="346" y="1044"/>
                      </a:lnTo>
                      <a:lnTo>
                        <a:pt x="346" y="1056"/>
                      </a:lnTo>
                      <a:lnTo>
                        <a:pt x="344" y="1070"/>
                      </a:lnTo>
                      <a:lnTo>
                        <a:pt x="338" y="1104"/>
                      </a:lnTo>
                      <a:lnTo>
                        <a:pt x="338" y="1104"/>
                      </a:lnTo>
                      <a:lnTo>
                        <a:pt x="318" y="1088"/>
                      </a:lnTo>
                      <a:lnTo>
                        <a:pt x="304" y="1072"/>
                      </a:lnTo>
                      <a:lnTo>
                        <a:pt x="296" y="1054"/>
                      </a:lnTo>
                      <a:lnTo>
                        <a:pt x="288" y="1036"/>
                      </a:lnTo>
                      <a:lnTo>
                        <a:pt x="284" y="1018"/>
                      </a:lnTo>
                      <a:lnTo>
                        <a:pt x="282" y="998"/>
                      </a:lnTo>
                      <a:lnTo>
                        <a:pt x="278" y="962"/>
                      </a:lnTo>
                      <a:lnTo>
                        <a:pt x="278" y="962"/>
                      </a:lnTo>
                      <a:lnTo>
                        <a:pt x="274" y="986"/>
                      </a:lnTo>
                      <a:lnTo>
                        <a:pt x="274" y="1008"/>
                      </a:lnTo>
                      <a:lnTo>
                        <a:pt x="274" y="1030"/>
                      </a:lnTo>
                      <a:lnTo>
                        <a:pt x="278" y="1050"/>
                      </a:lnTo>
                      <a:lnTo>
                        <a:pt x="284" y="1070"/>
                      </a:lnTo>
                      <a:lnTo>
                        <a:pt x="294" y="1090"/>
                      </a:lnTo>
                      <a:lnTo>
                        <a:pt x="308" y="1108"/>
                      </a:lnTo>
                      <a:lnTo>
                        <a:pt x="326" y="1124"/>
                      </a:lnTo>
                      <a:lnTo>
                        <a:pt x="326" y="1124"/>
                      </a:lnTo>
                      <a:lnTo>
                        <a:pt x="406" y="1192"/>
                      </a:lnTo>
                      <a:lnTo>
                        <a:pt x="488" y="1260"/>
                      </a:lnTo>
                      <a:lnTo>
                        <a:pt x="488" y="1260"/>
                      </a:lnTo>
                      <a:lnTo>
                        <a:pt x="506" y="1278"/>
                      </a:lnTo>
                      <a:lnTo>
                        <a:pt x="520" y="1294"/>
                      </a:lnTo>
                      <a:lnTo>
                        <a:pt x="528" y="1310"/>
                      </a:lnTo>
                      <a:lnTo>
                        <a:pt x="530" y="1318"/>
                      </a:lnTo>
                      <a:lnTo>
                        <a:pt x="532" y="1324"/>
                      </a:lnTo>
                      <a:lnTo>
                        <a:pt x="530" y="1332"/>
                      </a:lnTo>
                      <a:lnTo>
                        <a:pt x="528" y="1340"/>
                      </a:lnTo>
                      <a:lnTo>
                        <a:pt x="520" y="1354"/>
                      </a:lnTo>
                      <a:lnTo>
                        <a:pt x="506" y="1368"/>
                      </a:lnTo>
                      <a:lnTo>
                        <a:pt x="486" y="1382"/>
                      </a:lnTo>
                      <a:lnTo>
                        <a:pt x="486" y="1382"/>
                      </a:lnTo>
                      <a:lnTo>
                        <a:pt x="546" y="1518"/>
                      </a:lnTo>
                      <a:lnTo>
                        <a:pt x="546" y="1518"/>
                      </a:lnTo>
                      <a:lnTo>
                        <a:pt x="552" y="1504"/>
                      </a:lnTo>
                      <a:lnTo>
                        <a:pt x="554" y="1490"/>
                      </a:lnTo>
                      <a:lnTo>
                        <a:pt x="552" y="1478"/>
                      </a:lnTo>
                      <a:lnTo>
                        <a:pt x="548" y="1464"/>
                      </a:lnTo>
                      <a:lnTo>
                        <a:pt x="534" y="1438"/>
                      </a:lnTo>
                      <a:lnTo>
                        <a:pt x="528" y="1426"/>
                      </a:lnTo>
                      <a:lnTo>
                        <a:pt x="524" y="1412"/>
                      </a:lnTo>
                      <a:lnTo>
                        <a:pt x="524" y="1412"/>
                      </a:lnTo>
                      <a:lnTo>
                        <a:pt x="570" y="1428"/>
                      </a:lnTo>
                      <a:lnTo>
                        <a:pt x="594" y="1434"/>
                      </a:lnTo>
                      <a:lnTo>
                        <a:pt x="618" y="1440"/>
                      </a:lnTo>
                      <a:lnTo>
                        <a:pt x="642" y="1444"/>
                      </a:lnTo>
                      <a:lnTo>
                        <a:pt x="666" y="1446"/>
                      </a:lnTo>
                      <a:lnTo>
                        <a:pt x="692" y="1446"/>
                      </a:lnTo>
                      <a:lnTo>
                        <a:pt x="718" y="1442"/>
                      </a:lnTo>
                      <a:lnTo>
                        <a:pt x="718" y="1442"/>
                      </a:lnTo>
                      <a:lnTo>
                        <a:pt x="744" y="1436"/>
                      </a:lnTo>
                      <a:lnTo>
                        <a:pt x="768" y="1428"/>
                      </a:lnTo>
                      <a:lnTo>
                        <a:pt x="790" y="1418"/>
                      </a:lnTo>
                      <a:lnTo>
                        <a:pt x="812" y="1404"/>
                      </a:lnTo>
                      <a:lnTo>
                        <a:pt x="832" y="1390"/>
                      </a:lnTo>
                      <a:lnTo>
                        <a:pt x="852" y="1372"/>
                      </a:lnTo>
                      <a:lnTo>
                        <a:pt x="870" y="1354"/>
                      </a:lnTo>
                      <a:lnTo>
                        <a:pt x="886" y="1330"/>
                      </a:lnTo>
                      <a:lnTo>
                        <a:pt x="886" y="1330"/>
                      </a:lnTo>
                      <a:lnTo>
                        <a:pt x="892" y="1344"/>
                      </a:lnTo>
                      <a:lnTo>
                        <a:pt x="896" y="1356"/>
                      </a:lnTo>
                      <a:lnTo>
                        <a:pt x="898" y="1368"/>
                      </a:lnTo>
                      <a:lnTo>
                        <a:pt x="898" y="1380"/>
                      </a:lnTo>
                      <a:lnTo>
                        <a:pt x="896" y="1402"/>
                      </a:lnTo>
                      <a:lnTo>
                        <a:pt x="892" y="1424"/>
                      </a:lnTo>
                      <a:lnTo>
                        <a:pt x="886" y="1446"/>
                      </a:lnTo>
                      <a:lnTo>
                        <a:pt x="882" y="1468"/>
                      </a:lnTo>
                      <a:lnTo>
                        <a:pt x="882" y="1480"/>
                      </a:lnTo>
                      <a:lnTo>
                        <a:pt x="882" y="1490"/>
                      </a:lnTo>
                      <a:lnTo>
                        <a:pt x="884" y="1502"/>
                      </a:lnTo>
                      <a:lnTo>
                        <a:pt x="886" y="1512"/>
                      </a:lnTo>
                      <a:lnTo>
                        <a:pt x="886" y="1512"/>
                      </a:lnTo>
                      <a:lnTo>
                        <a:pt x="896" y="1486"/>
                      </a:lnTo>
                      <a:lnTo>
                        <a:pt x="904" y="1458"/>
                      </a:lnTo>
                      <a:lnTo>
                        <a:pt x="910" y="1430"/>
                      </a:lnTo>
                      <a:lnTo>
                        <a:pt x="914" y="1402"/>
                      </a:lnTo>
                      <a:lnTo>
                        <a:pt x="914" y="1402"/>
                      </a:lnTo>
                      <a:lnTo>
                        <a:pt x="912" y="1356"/>
                      </a:lnTo>
                      <a:lnTo>
                        <a:pt x="910" y="1310"/>
                      </a:lnTo>
                      <a:lnTo>
                        <a:pt x="908" y="1266"/>
                      </a:lnTo>
                      <a:lnTo>
                        <a:pt x="908" y="1220"/>
                      </a:lnTo>
                      <a:lnTo>
                        <a:pt x="908" y="1220"/>
                      </a:lnTo>
                      <a:lnTo>
                        <a:pt x="910" y="1200"/>
                      </a:lnTo>
                      <a:lnTo>
                        <a:pt x="912" y="1182"/>
                      </a:lnTo>
                      <a:lnTo>
                        <a:pt x="918" y="1164"/>
                      </a:lnTo>
                      <a:lnTo>
                        <a:pt x="924" y="1156"/>
                      </a:lnTo>
                      <a:lnTo>
                        <a:pt x="928" y="1150"/>
                      </a:lnTo>
                      <a:lnTo>
                        <a:pt x="928" y="1150"/>
                      </a:lnTo>
                      <a:lnTo>
                        <a:pt x="948" y="1130"/>
                      </a:lnTo>
                      <a:lnTo>
                        <a:pt x="970" y="1112"/>
                      </a:lnTo>
                      <a:lnTo>
                        <a:pt x="1006" y="1084"/>
                      </a:lnTo>
                      <a:lnTo>
                        <a:pt x="1006" y="1084"/>
                      </a:lnTo>
                      <a:lnTo>
                        <a:pt x="998" y="1066"/>
                      </a:lnTo>
                      <a:lnTo>
                        <a:pt x="988" y="1048"/>
                      </a:lnTo>
                      <a:lnTo>
                        <a:pt x="982" y="1030"/>
                      </a:lnTo>
                      <a:lnTo>
                        <a:pt x="980" y="1022"/>
                      </a:lnTo>
                      <a:lnTo>
                        <a:pt x="980" y="1014"/>
                      </a:lnTo>
                      <a:lnTo>
                        <a:pt x="980" y="1014"/>
                      </a:lnTo>
                      <a:lnTo>
                        <a:pt x="982" y="986"/>
                      </a:lnTo>
                      <a:lnTo>
                        <a:pt x="980" y="958"/>
                      </a:lnTo>
                      <a:lnTo>
                        <a:pt x="976" y="930"/>
                      </a:lnTo>
                      <a:lnTo>
                        <a:pt x="972" y="904"/>
                      </a:lnTo>
                      <a:lnTo>
                        <a:pt x="966" y="878"/>
                      </a:lnTo>
                      <a:lnTo>
                        <a:pt x="958" y="852"/>
                      </a:lnTo>
                      <a:lnTo>
                        <a:pt x="938" y="800"/>
                      </a:lnTo>
                      <a:lnTo>
                        <a:pt x="916" y="750"/>
                      </a:lnTo>
                      <a:lnTo>
                        <a:pt x="894" y="702"/>
                      </a:lnTo>
                      <a:lnTo>
                        <a:pt x="870" y="652"/>
                      </a:lnTo>
                      <a:lnTo>
                        <a:pt x="850" y="602"/>
                      </a:lnTo>
                      <a:lnTo>
                        <a:pt x="850" y="602"/>
                      </a:lnTo>
                      <a:lnTo>
                        <a:pt x="846" y="594"/>
                      </a:lnTo>
                      <a:lnTo>
                        <a:pt x="842" y="588"/>
                      </a:lnTo>
                      <a:lnTo>
                        <a:pt x="842" y="588"/>
                      </a:lnTo>
                      <a:lnTo>
                        <a:pt x="832" y="574"/>
                      </a:lnTo>
                      <a:lnTo>
                        <a:pt x="822" y="560"/>
                      </a:lnTo>
                      <a:lnTo>
                        <a:pt x="816" y="546"/>
                      </a:lnTo>
                      <a:lnTo>
                        <a:pt x="812" y="530"/>
                      </a:lnTo>
                      <a:lnTo>
                        <a:pt x="810" y="514"/>
                      </a:lnTo>
                      <a:lnTo>
                        <a:pt x="810" y="498"/>
                      </a:lnTo>
                      <a:lnTo>
                        <a:pt x="812" y="482"/>
                      </a:lnTo>
                      <a:lnTo>
                        <a:pt x="816" y="466"/>
                      </a:lnTo>
                      <a:lnTo>
                        <a:pt x="816" y="466"/>
                      </a:lnTo>
                      <a:lnTo>
                        <a:pt x="820" y="456"/>
                      </a:lnTo>
                      <a:lnTo>
                        <a:pt x="820" y="446"/>
                      </a:lnTo>
                      <a:lnTo>
                        <a:pt x="820" y="438"/>
                      </a:lnTo>
                      <a:lnTo>
                        <a:pt x="816" y="432"/>
                      </a:lnTo>
                      <a:lnTo>
                        <a:pt x="812" y="426"/>
                      </a:lnTo>
                      <a:lnTo>
                        <a:pt x="804" y="420"/>
                      </a:lnTo>
                      <a:lnTo>
                        <a:pt x="796" y="416"/>
                      </a:lnTo>
                      <a:lnTo>
                        <a:pt x="786" y="412"/>
                      </a:lnTo>
                      <a:lnTo>
                        <a:pt x="786" y="412"/>
                      </a:lnTo>
                      <a:lnTo>
                        <a:pt x="768" y="406"/>
                      </a:lnTo>
                      <a:lnTo>
                        <a:pt x="750" y="400"/>
                      </a:lnTo>
                      <a:lnTo>
                        <a:pt x="716" y="382"/>
                      </a:lnTo>
                      <a:lnTo>
                        <a:pt x="716" y="382"/>
                      </a:lnTo>
                      <a:lnTo>
                        <a:pt x="708" y="376"/>
                      </a:lnTo>
                      <a:lnTo>
                        <a:pt x="700" y="370"/>
                      </a:lnTo>
                      <a:lnTo>
                        <a:pt x="696" y="362"/>
                      </a:lnTo>
                      <a:lnTo>
                        <a:pt x="696" y="354"/>
                      </a:lnTo>
                      <a:lnTo>
                        <a:pt x="696" y="344"/>
                      </a:lnTo>
                      <a:lnTo>
                        <a:pt x="696" y="336"/>
                      </a:lnTo>
                      <a:lnTo>
                        <a:pt x="702" y="320"/>
                      </a:lnTo>
                      <a:lnTo>
                        <a:pt x="702" y="320"/>
                      </a:lnTo>
                      <a:lnTo>
                        <a:pt x="710" y="308"/>
                      </a:lnTo>
                      <a:lnTo>
                        <a:pt x="720" y="298"/>
                      </a:lnTo>
                      <a:lnTo>
                        <a:pt x="732" y="290"/>
                      </a:lnTo>
                      <a:lnTo>
                        <a:pt x="738" y="288"/>
                      </a:lnTo>
                      <a:lnTo>
                        <a:pt x="744" y="288"/>
                      </a:lnTo>
                      <a:lnTo>
                        <a:pt x="744" y="288"/>
                      </a:lnTo>
                      <a:lnTo>
                        <a:pt x="750" y="290"/>
                      </a:lnTo>
                      <a:lnTo>
                        <a:pt x="756" y="292"/>
                      </a:lnTo>
                      <a:lnTo>
                        <a:pt x="768" y="302"/>
                      </a:lnTo>
                      <a:lnTo>
                        <a:pt x="778" y="312"/>
                      </a:lnTo>
                      <a:lnTo>
                        <a:pt x="786" y="326"/>
                      </a:lnTo>
                      <a:lnTo>
                        <a:pt x="786" y="326"/>
                      </a:lnTo>
                      <a:lnTo>
                        <a:pt x="790" y="340"/>
                      </a:lnTo>
                      <a:lnTo>
                        <a:pt x="790" y="354"/>
                      </a:lnTo>
                      <a:lnTo>
                        <a:pt x="788" y="388"/>
                      </a:lnTo>
                      <a:lnTo>
                        <a:pt x="788" y="388"/>
                      </a:lnTo>
                      <a:lnTo>
                        <a:pt x="796" y="390"/>
                      </a:lnTo>
                      <a:lnTo>
                        <a:pt x="802" y="390"/>
                      </a:lnTo>
                      <a:lnTo>
                        <a:pt x="808" y="388"/>
                      </a:lnTo>
                      <a:lnTo>
                        <a:pt x="814" y="386"/>
                      </a:lnTo>
                      <a:lnTo>
                        <a:pt x="818" y="382"/>
                      </a:lnTo>
                      <a:lnTo>
                        <a:pt x="820" y="376"/>
                      </a:lnTo>
                      <a:lnTo>
                        <a:pt x="824" y="362"/>
                      </a:lnTo>
                      <a:lnTo>
                        <a:pt x="824" y="362"/>
                      </a:lnTo>
                      <a:lnTo>
                        <a:pt x="824" y="338"/>
                      </a:lnTo>
                      <a:lnTo>
                        <a:pt x="822" y="316"/>
                      </a:lnTo>
                      <a:lnTo>
                        <a:pt x="818" y="294"/>
                      </a:lnTo>
                      <a:lnTo>
                        <a:pt x="810" y="276"/>
                      </a:lnTo>
                      <a:lnTo>
                        <a:pt x="798" y="260"/>
                      </a:lnTo>
                      <a:lnTo>
                        <a:pt x="786" y="246"/>
                      </a:lnTo>
                      <a:lnTo>
                        <a:pt x="770" y="238"/>
                      </a:lnTo>
                      <a:lnTo>
                        <a:pt x="762" y="236"/>
                      </a:lnTo>
                      <a:lnTo>
                        <a:pt x="754" y="234"/>
                      </a:lnTo>
                      <a:lnTo>
                        <a:pt x="754" y="234"/>
                      </a:lnTo>
                      <a:lnTo>
                        <a:pt x="738" y="234"/>
                      </a:lnTo>
                      <a:lnTo>
                        <a:pt x="722" y="236"/>
                      </a:lnTo>
                      <a:lnTo>
                        <a:pt x="708" y="240"/>
                      </a:lnTo>
                      <a:lnTo>
                        <a:pt x="702" y="244"/>
                      </a:lnTo>
                      <a:lnTo>
                        <a:pt x="700" y="248"/>
                      </a:lnTo>
                      <a:lnTo>
                        <a:pt x="700" y="248"/>
                      </a:lnTo>
                      <a:lnTo>
                        <a:pt x="686" y="274"/>
                      </a:lnTo>
                      <a:lnTo>
                        <a:pt x="674" y="302"/>
                      </a:lnTo>
                      <a:lnTo>
                        <a:pt x="652" y="358"/>
                      </a:lnTo>
                      <a:lnTo>
                        <a:pt x="652" y="358"/>
                      </a:lnTo>
                      <a:lnTo>
                        <a:pt x="602" y="354"/>
                      </a:lnTo>
                      <a:lnTo>
                        <a:pt x="602" y="354"/>
                      </a:lnTo>
                      <a:lnTo>
                        <a:pt x="592" y="310"/>
                      </a:lnTo>
                      <a:lnTo>
                        <a:pt x="586" y="290"/>
                      </a:lnTo>
                      <a:lnTo>
                        <a:pt x="578" y="272"/>
                      </a:lnTo>
                      <a:lnTo>
                        <a:pt x="578" y="272"/>
                      </a:lnTo>
                      <a:lnTo>
                        <a:pt x="574" y="266"/>
                      </a:lnTo>
                      <a:lnTo>
                        <a:pt x="568" y="260"/>
                      </a:lnTo>
                      <a:lnTo>
                        <a:pt x="552" y="252"/>
                      </a:lnTo>
                      <a:lnTo>
                        <a:pt x="538" y="246"/>
                      </a:lnTo>
                      <a:lnTo>
                        <a:pt x="532" y="244"/>
                      </a:lnTo>
                      <a:lnTo>
                        <a:pt x="530" y="244"/>
                      </a:lnTo>
                      <a:lnTo>
                        <a:pt x="530" y="244"/>
                      </a:lnTo>
                      <a:lnTo>
                        <a:pt x="518" y="260"/>
                      </a:lnTo>
                      <a:lnTo>
                        <a:pt x="506" y="278"/>
                      </a:lnTo>
                      <a:lnTo>
                        <a:pt x="496" y="296"/>
                      </a:lnTo>
                      <a:lnTo>
                        <a:pt x="492" y="314"/>
                      </a:lnTo>
                      <a:lnTo>
                        <a:pt x="492" y="314"/>
                      </a:lnTo>
                      <a:lnTo>
                        <a:pt x="488" y="336"/>
                      </a:lnTo>
                      <a:lnTo>
                        <a:pt x="488" y="346"/>
                      </a:lnTo>
                      <a:lnTo>
                        <a:pt x="490" y="356"/>
                      </a:lnTo>
                      <a:lnTo>
                        <a:pt x="494" y="368"/>
                      </a:lnTo>
                      <a:lnTo>
                        <a:pt x="500" y="376"/>
                      </a:lnTo>
                      <a:lnTo>
                        <a:pt x="508" y="384"/>
                      </a:lnTo>
                      <a:lnTo>
                        <a:pt x="520" y="392"/>
                      </a:lnTo>
                      <a:lnTo>
                        <a:pt x="520" y="392"/>
                      </a:lnTo>
                      <a:lnTo>
                        <a:pt x="522" y="390"/>
                      </a:lnTo>
                      <a:lnTo>
                        <a:pt x="528" y="386"/>
                      </a:lnTo>
                      <a:lnTo>
                        <a:pt x="528" y="386"/>
                      </a:lnTo>
                      <a:lnTo>
                        <a:pt x="516" y="372"/>
                      </a:lnTo>
                      <a:lnTo>
                        <a:pt x="512" y="366"/>
                      </a:lnTo>
                      <a:lnTo>
                        <a:pt x="510" y="358"/>
                      </a:lnTo>
                      <a:lnTo>
                        <a:pt x="510" y="358"/>
                      </a:lnTo>
                      <a:lnTo>
                        <a:pt x="508" y="344"/>
                      </a:lnTo>
                      <a:lnTo>
                        <a:pt x="510" y="328"/>
                      </a:lnTo>
                      <a:lnTo>
                        <a:pt x="512" y="314"/>
                      </a:lnTo>
                      <a:lnTo>
                        <a:pt x="516" y="298"/>
                      </a:lnTo>
                      <a:lnTo>
                        <a:pt x="516" y="298"/>
                      </a:lnTo>
                      <a:lnTo>
                        <a:pt x="518" y="296"/>
                      </a:lnTo>
                      <a:lnTo>
                        <a:pt x="522" y="294"/>
                      </a:lnTo>
                      <a:lnTo>
                        <a:pt x="532" y="292"/>
                      </a:lnTo>
                      <a:lnTo>
                        <a:pt x="542" y="290"/>
                      </a:lnTo>
                      <a:lnTo>
                        <a:pt x="546" y="290"/>
                      </a:lnTo>
                      <a:lnTo>
                        <a:pt x="550" y="292"/>
                      </a:lnTo>
                      <a:lnTo>
                        <a:pt x="550" y="292"/>
                      </a:lnTo>
                      <a:lnTo>
                        <a:pt x="558" y="304"/>
                      </a:lnTo>
                      <a:lnTo>
                        <a:pt x="564" y="318"/>
                      </a:lnTo>
                      <a:lnTo>
                        <a:pt x="570" y="332"/>
                      </a:lnTo>
                      <a:lnTo>
                        <a:pt x="574" y="346"/>
                      </a:lnTo>
                      <a:lnTo>
                        <a:pt x="574" y="346"/>
                      </a:lnTo>
                      <a:lnTo>
                        <a:pt x="574" y="354"/>
                      </a:lnTo>
                      <a:lnTo>
                        <a:pt x="570" y="360"/>
                      </a:lnTo>
                      <a:lnTo>
                        <a:pt x="560" y="374"/>
                      </a:lnTo>
                      <a:lnTo>
                        <a:pt x="560" y="374"/>
                      </a:lnTo>
                      <a:lnTo>
                        <a:pt x="534" y="396"/>
                      </a:lnTo>
                      <a:lnTo>
                        <a:pt x="522" y="406"/>
                      </a:lnTo>
                      <a:lnTo>
                        <a:pt x="510" y="418"/>
                      </a:lnTo>
                      <a:lnTo>
                        <a:pt x="510" y="418"/>
                      </a:lnTo>
                      <a:lnTo>
                        <a:pt x="504" y="428"/>
                      </a:lnTo>
                      <a:lnTo>
                        <a:pt x="498" y="440"/>
                      </a:lnTo>
                      <a:lnTo>
                        <a:pt x="494" y="450"/>
                      </a:lnTo>
                      <a:lnTo>
                        <a:pt x="494" y="454"/>
                      </a:lnTo>
                      <a:lnTo>
                        <a:pt x="494" y="456"/>
                      </a:lnTo>
                      <a:lnTo>
                        <a:pt x="494" y="456"/>
                      </a:lnTo>
                      <a:lnTo>
                        <a:pt x="514" y="476"/>
                      </a:lnTo>
                      <a:lnTo>
                        <a:pt x="526" y="488"/>
                      </a:lnTo>
                      <a:lnTo>
                        <a:pt x="536" y="496"/>
                      </a:lnTo>
                      <a:lnTo>
                        <a:pt x="548" y="504"/>
                      </a:lnTo>
                      <a:lnTo>
                        <a:pt x="562" y="510"/>
                      </a:lnTo>
                      <a:lnTo>
                        <a:pt x="576" y="514"/>
                      </a:lnTo>
                      <a:lnTo>
                        <a:pt x="594" y="514"/>
                      </a:lnTo>
                      <a:lnTo>
                        <a:pt x="594" y="514"/>
                      </a:lnTo>
                      <a:lnTo>
                        <a:pt x="644" y="506"/>
                      </a:lnTo>
                      <a:lnTo>
                        <a:pt x="670" y="500"/>
                      </a:lnTo>
                      <a:lnTo>
                        <a:pt x="694" y="494"/>
                      </a:lnTo>
                      <a:lnTo>
                        <a:pt x="718" y="486"/>
                      </a:lnTo>
                      <a:lnTo>
                        <a:pt x="742" y="474"/>
                      </a:lnTo>
                      <a:lnTo>
                        <a:pt x="766" y="460"/>
                      </a:lnTo>
                      <a:lnTo>
                        <a:pt x="788" y="444"/>
                      </a:lnTo>
                      <a:lnTo>
                        <a:pt x="788" y="444"/>
                      </a:lnTo>
                      <a:lnTo>
                        <a:pt x="792" y="460"/>
                      </a:lnTo>
                      <a:lnTo>
                        <a:pt x="792" y="466"/>
                      </a:lnTo>
                      <a:lnTo>
                        <a:pt x="792" y="466"/>
                      </a:lnTo>
                      <a:lnTo>
                        <a:pt x="734" y="494"/>
                      </a:lnTo>
                      <a:lnTo>
                        <a:pt x="706" y="506"/>
                      </a:lnTo>
                      <a:lnTo>
                        <a:pt x="676" y="518"/>
                      </a:lnTo>
                      <a:lnTo>
                        <a:pt x="646" y="528"/>
                      </a:lnTo>
                      <a:lnTo>
                        <a:pt x="614" y="534"/>
                      </a:lnTo>
                      <a:lnTo>
                        <a:pt x="580" y="538"/>
                      </a:lnTo>
                      <a:lnTo>
                        <a:pt x="564" y="536"/>
                      </a:lnTo>
                      <a:lnTo>
                        <a:pt x="546" y="534"/>
                      </a:lnTo>
                      <a:lnTo>
                        <a:pt x="546" y="534"/>
                      </a:lnTo>
                      <a:lnTo>
                        <a:pt x="558" y="548"/>
                      </a:lnTo>
                      <a:lnTo>
                        <a:pt x="570" y="560"/>
                      </a:lnTo>
                      <a:lnTo>
                        <a:pt x="582" y="566"/>
                      </a:lnTo>
                      <a:lnTo>
                        <a:pt x="596" y="570"/>
                      </a:lnTo>
                      <a:lnTo>
                        <a:pt x="608" y="572"/>
                      </a:lnTo>
                      <a:lnTo>
                        <a:pt x="622" y="570"/>
                      </a:lnTo>
                      <a:lnTo>
                        <a:pt x="634" y="568"/>
                      </a:lnTo>
                      <a:lnTo>
                        <a:pt x="648" y="564"/>
                      </a:lnTo>
                      <a:lnTo>
                        <a:pt x="648" y="564"/>
                      </a:lnTo>
                      <a:lnTo>
                        <a:pt x="672" y="554"/>
                      </a:lnTo>
                      <a:lnTo>
                        <a:pt x="696" y="544"/>
                      </a:lnTo>
                      <a:lnTo>
                        <a:pt x="742" y="520"/>
                      </a:lnTo>
                      <a:lnTo>
                        <a:pt x="742" y="520"/>
                      </a:lnTo>
                      <a:lnTo>
                        <a:pt x="762" y="514"/>
                      </a:lnTo>
                      <a:lnTo>
                        <a:pt x="782" y="510"/>
                      </a:lnTo>
                      <a:lnTo>
                        <a:pt x="782" y="510"/>
                      </a:lnTo>
                      <a:lnTo>
                        <a:pt x="786" y="522"/>
                      </a:lnTo>
                      <a:lnTo>
                        <a:pt x="786" y="522"/>
                      </a:lnTo>
                      <a:lnTo>
                        <a:pt x="698" y="578"/>
                      </a:lnTo>
                      <a:lnTo>
                        <a:pt x="654" y="604"/>
                      </a:lnTo>
                      <a:lnTo>
                        <a:pt x="608" y="630"/>
                      </a:lnTo>
                      <a:lnTo>
                        <a:pt x="608" y="630"/>
                      </a:lnTo>
                      <a:lnTo>
                        <a:pt x="604" y="630"/>
                      </a:lnTo>
                      <a:lnTo>
                        <a:pt x="598" y="630"/>
                      </a:lnTo>
                      <a:lnTo>
                        <a:pt x="582" y="626"/>
                      </a:lnTo>
                      <a:lnTo>
                        <a:pt x="568" y="618"/>
                      </a:lnTo>
                      <a:lnTo>
                        <a:pt x="554" y="608"/>
                      </a:lnTo>
                      <a:lnTo>
                        <a:pt x="554" y="608"/>
                      </a:lnTo>
                      <a:lnTo>
                        <a:pt x="540" y="594"/>
                      </a:lnTo>
                      <a:lnTo>
                        <a:pt x="528" y="578"/>
                      </a:lnTo>
                      <a:lnTo>
                        <a:pt x="504" y="546"/>
                      </a:lnTo>
                      <a:lnTo>
                        <a:pt x="504" y="546"/>
                      </a:lnTo>
                      <a:close/>
                      <a:moveTo>
                        <a:pt x="1078" y="1054"/>
                      </a:moveTo>
                      <a:lnTo>
                        <a:pt x="1078" y="1054"/>
                      </a:lnTo>
                      <a:lnTo>
                        <a:pt x="1084" y="1012"/>
                      </a:lnTo>
                      <a:lnTo>
                        <a:pt x="1086" y="970"/>
                      </a:lnTo>
                      <a:lnTo>
                        <a:pt x="1084" y="930"/>
                      </a:lnTo>
                      <a:lnTo>
                        <a:pt x="1078" y="892"/>
                      </a:lnTo>
                      <a:lnTo>
                        <a:pt x="1068" y="854"/>
                      </a:lnTo>
                      <a:lnTo>
                        <a:pt x="1052" y="818"/>
                      </a:lnTo>
                      <a:lnTo>
                        <a:pt x="1032" y="784"/>
                      </a:lnTo>
                      <a:lnTo>
                        <a:pt x="1008" y="750"/>
                      </a:lnTo>
                      <a:lnTo>
                        <a:pt x="1008" y="750"/>
                      </a:lnTo>
                      <a:lnTo>
                        <a:pt x="1040" y="826"/>
                      </a:lnTo>
                      <a:lnTo>
                        <a:pt x="1056" y="866"/>
                      </a:lnTo>
                      <a:lnTo>
                        <a:pt x="1066" y="904"/>
                      </a:lnTo>
                      <a:lnTo>
                        <a:pt x="1070" y="924"/>
                      </a:lnTo>
                      <a:lnTo>
                        <a:pt x="1072" y="944"/>
                      </a:lnTo>
                      <a:lnTo>
                        <a:pt x="1074" y="966"/>
                      </a:lnTo>
                      <a:lnTo>
                        <a:pt x="1072" y="986"/>
                      </a:lnTo>
                      <a:lnTo>
                        <a:pt x="1070" y="1006"/>
                      </a:lnTo>
                      <a:lnTo>
                        <a:pt x="1064" y="1028"/>
                      </a:lnTo>
                      <a:lnTo>
                        <a:pt x="1056" y="1050"/>
                      </a:lnTo>
                      <a:lnTo>
                        <a:pt x="1046" y="1070"/>
                      </a:lnTo>
                      <a:lnTo>
                        <a:pt x="1046" y="1070"/>
                      </a:lnTo>
                      <a:lnTo>
                        <a:pt x="1108" y="1080"/>
                      </a:lnTo>
                      <a:lnTo>
                        <a:pt x="1108" y="1080"/>
                      </a:lnTo>
                      <a:lnTo>
                        <a:pt x="1078" y="1054"/>
                      </a:lnTo>
                      <a:lnTo>
                        <a:pt x="1078" y="1054"/>
                      </a:lnTo>
                      <a:close/>
                      <a:moveTo>
                        <a:pt x="880" y="490"/>
                      </a:moveTo>
                      <a:lnTo>
                        <a:pt x="880" y="490"/>
                      </a:lnTo>
                      <a:lnTo>
                        <a:pt x="870" y="496"/>
                      </a:lnTo>
                      <a:lnTo>
                        <a:pt x="870" y="496"/>
                      </a:lnTo>
                      <a:lnTo>
                        <a:pt x="888" y="520"/>
                      </a:lnTo>
                      <a:lnTo>
                        <a:pt x="908" y="542"/>
                      </a:lnTo>
                      <a:lnTo>
                        <a:pt x="908" y="542"/>
                      </a:lnTo>
                      <a:lnTo>
                        <a:pt x="912" y="544"/>
                      </a:lnTo>
                      <a:lnTo>
                        <a:pt x="918" y="544"/>
                      </a:lnTo>
                      <a:lnTo>
                        <a:pt x="932" y="542"/>
                      </a:lnTo>
                      <a:lnTo>
                        <a:pt x="932" y="542"/>
                      </a:lnTo>
                      <a:lnTo>
                        <a:pt x="928" y="526"/>
                      </a:lnTo>
                      <a:lnTo>
                        <a:pt x="928" y="520"/>
                      </a:lnTo>
                      <a:lnTo>
                        <a:pt x="924" y="514"/>
                      </a:lnTo>
                      <a:lnTo>
                        <a:pt x="924" y="514"/>
                      </a:lnTo>
                      <a:lnTo>
                        <a:pt x="914" y="508"/>
                      </a:lnTo>
                      <a:lnTo>
                        <a:pt x="902" y="502"/>
                      </a:lnTo>
                      <a:lnTo>
                        <a:pt x="880" y="490"/>
                      </a:lnTo>
                      <a:lnTo>
                        <a:pt x="880" y="490"/>
                      </a:lnTo>
                      <a:close/>
                    </a:path>
                  </a:pathLst>
                </a:custGeom>
                <a:solidFill>
                  <a:srgbClr val="0070C0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182706" tIns="146165" rIns="182706" bIns="146165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183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367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550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73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5918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101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284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469" algn="l" defTabSz="914367" rtl="0" eaLnBrk="1" latinLnBrk="0" hangingPunct="1">
                    <a:defRPr sz="1765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3111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98" b="0" i="0" u="none" strike="noStrike" kern="0" cap="none" spc="-50" normalizeH="0" baseline="0" noProof="0">
                    <a:ln>
                      <a:noFill/>
                    </a:ln>
                    <a:gradFill>
                      <a:gsLst>
                        <a:gs pos="1250">
                          <a:srgbClr val="EFEFEF"/>
                        </a:gs>
                        <a:gs pos="10417">
                          <a:srgbClr val="EFEFE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9" name="money_2" title="Icon of a dollar sign with an arrow around it pointing clockwise">
              <a:extLst>
                <a:ext uri="{FF2B5EF4-FFF2-40B4-BE49-F238E27FC236}">
                  <a16:creationId xmlns:a16="http://schemas.microsoft.com/office/drawing/2014/main" id="{D8A00BC6-1FCF-448B-A4FE-DF0DB94A5A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06732" y="5439633"/>
              <a:ext cx="182991" cy="192941"/>
            </a:xfrm>
            <a:custGeom>
              <a:avLst/>
              <a:gdLst>
                <a:gd name="T0" fmla="*/ 307 w 307"/>
                <a:gd name="T1" fmla="*/ 163 h 326"/>
                <a:gd name="T2" fmla="*/ 282 w 307"/>
                <a:gd name="T3" fmla="*/ 244 h 326"/>
                <a:gd name="T4" fmla="*/ 82 w 307"/>
                <a:gd name="T5" fmla="*/ 281 h 326"/>
                <a:gd name="T6" fmla="*/ 45 w 307"/>
                <a:gd name="T7" fmla="*/ 82 h 326"/>
                <a:gd name="T8" fmla="*/ 245 w 307"/>
                <a:gd name="T9" fmla="*/ 45 h 326"/>
                <a:gd name="T10" fmla="*/ 297 w 307"/>
                <a:gd name="T11" fmla="*/ 110 h 326"/>
                <a:gd name="T12" fmla="*/ 257 w 307"/>
                <a:gd name="T13" fmla="*/ 99 h 326"/>
                <a:gd name="T14" fmla="*/ 297 w 307"/>
                <a:gd name="T15" fmla="*/ 109 h 326"/>
                <a:gd name="T16" fmla="*/ 307 w 307"/>
                <a:gd name="T17" fmla="*/ 70 h 326"/>
                <a:gd name="T18" fmla="*/ 126 w 307"/>
                <a:gd name="T19" fmla="*/ 199 h 326"/>
                <a:gd name="T20" fmla="*/ 182 w 307"/>
                <a:gd name="T21" fmla="*/ 199 h 326"/>
                <a:gd name="T22" fmla="*/ 202 w 307"/>
                <a:gd name="T23" fmla="*/ 179 h 326"/>
                <a:gd name="T24" fmla="*/ 182 w 307"/>
                <a:gd name="T25" fmla="*/ 158 h 326"/>
                <a:gd name="T26" fmla="*/ 147 w 307"/>
                <a:gd name="T27" fmla="*/ 158 h 326"/>
                <a:gd name="T28" fmla="*/ 126 w 307"/>
                <a:gd name="T29" fmla="*/ 137 h 326"/>
                <a:gd name="T30" fmla="*/ 147 w 307"/>
                <a:gd name="T31" fmla="*/ 117 h 326"/>
                <a:gd name="T32" fmla="*/ 201 w 307"/>
                <a:gd name="T33" fmla="*/ 117 h 326"/>
                <a:gd name="T34" fmla="*/ 164 w 307"/>
                <a:gd name="T35" fmla="*/ 88 h 326"/>
                <a:gd name="T36" fmla="*/ 164 w 307"/>
                <a:gd name="T37" fmla="*/ 2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7" h="326">
                  <a:moveTo>
                    <a:pt x="307" y="163"/>
                  </a:moveTo>
                  <a:cubicBezTo>
                    <a:pt x="307" y="191"/>
                    <a:pt x="299" y="219"/>
                    <a:pt x="282" y="244"/>
                  </a:cubicBezTo>
                  <a:cubicBezTo>
                    <a:pt x="237" y="310"/>
                    <a:pt x="148" y="326"/>
                    <a:pt x="82" y="281"/>
                  </a:cubicBezTo>
                  <a:cubicBezTo>
                    <a:pt x="17" y="236"/>
                    <a:pt x="0" y="147"/>
                    <a:pt x="45" y="82"/>
                  </a:cubicBezTo>
                  <a:cubicBezTo>
                    <a:pt x="90" y="16"/>
                    <a:pt x="179" y="0"/>
                    <a:pt x="245" y="45"/>
                  </a:cubicBezTo>
                  <a:cubicBezTo>
                    <a:pt x="269" y="61"/>
                    <a:pt x="287" y="84"/>
                    <a:pt x="297" y="110"/>
                  </a:cubicBezTo>
                  <a:moveTo>
                    <a:pt x="257" y="99"/>
                  </a:moveTo>
                  <a:cubicBezTo>
                    <a:pt x="297" y="109"/>
                    <a:pt x="297" y="109"/>
                    <a:pt x="297" y="109"/>
                  </a:cubicBezTo>
                  <a:cubicBezTo>
                    <a:pt x="307" y="70"/>
                    <a:pt x="307" y="70"/>
                    <a:pt x="307" y="70"/>
                  </a:cubicBezTo>
                  <a:moveTo>
                    <a:pt x="126" y="199"/>
                  </a:moveTo>
                  <a:cubicBezTo>
                    <a:pt x="182" y="199"/>
                    <a:pt x="182" y="199"/>
                    <a:pt x="182" y="199"/>
                  </a:cubicBezTo>
                  <a:cubicBezTo>
                    <a:pt x="193" y="199"/>
                    <a:pt x="202" y="190"/>
                    <a:pt x="202" y="179"/>
                  </a:cubicBezTo>
                  <a:cubicBezTo>
                    <a:pt x="202" y="168"/>
                    <a:pt x="193" y="158"/>
                    <a:pt x="182" y="158"/>
                  </a:cubicBezTo>
                  <a:cubicBezTo>
                    <a:pt x="147" y="158"/>
                    <a:pt x="147" y="158"/>
                    <a:pt x="147" y="158"/>
                  </a:cubicBezTo>
                  <a:cubicBezTo>
                    <a:pt x="136" y="158"/>
                    <a:pt x="126" y="148"/>
                    <a:pt x="126" y="137"/>
                  </a:cubicBezTo>
                  <a:cubicBezTo>
                    <a:pt x="126" y="126"/>
                    <a:pt x="136" y="117"/>
                    <a:pt x="147" y="117"/>
                  </a:cubicBezTo>
                  <a:cubicBezTo>
                    <a:pt x="201" y="117"/>
                    <a:pt x="201" y="117"/>
                    <a:pt x="201" y="117"/>
                  </a:cubicBezTo>
                  <a:moveTo>
                    <a:pt x="164" y="88"/>
                  </a:moveTo>
                  <a:cubicBezTo>
                    <a:pt x="164" y="226"/>
                    <a:pt x="164" y="226"/>
                    <a:pt x="164" y="226"/>
                  </a:cubicBezTo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810F9C4-C79F-49C8-8332-AC91F6885937}"/>
              </a:ext>
            </a:extLst>
          </p:cNvPr>
          <p:cNvGrpSpPr/>
          <p:nvPr/>
        </p:nvGrpSpPr>
        <p:grpSpPr>
          <a:xfrm>
            <a:off x="8286291" y="5426687"/>
            <a:ext cx="769392" cy="608251"/>
            <a:chOff x="8286291" y="5426687"/>
            <a:chExt cx="769392" cy="608251"/>
          </a:xfrm>
        </p:grpSpPr>
        <p:sp>
          <p:nvSpPr>
            <p:cNvPr id="49" name="IoT" title="Icon of five circles that all connect to a center circle">
              <a:extLst>
                <a:ext uri="{FF2B5EF4-FFF2-40B4-BE49-F238E27FC236}">
                  <a16:creationId xmlns:a16="http://schemas.microsoft.com/office/drawing/2014/main" id="{437BCAFD-7F09-49C5-A010-6959D73C86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443877" y="5426687"/>
              <a:ext cx="365760" cy="366346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2700" cap="sq">
              <a:solidFill>
                <a:schemeClr val="accent1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EF6EF09-9842-42E9-A475-7531D3143E68}"/>
                </a:ext>
              </a:extLst>
            </p:cNvPr>
            <p:cNvGrpSpPr/>
            <p:nvPr/>
          </p:nvGrpSpPr>
          <p:grpSpPr>
            <a:xfrm>
              <a:off x="8286291" y="5781193"/>
              <a:ext cx="263113" cy="252728"/>
              <a:chOff x="8286291" y="5781193"/>
              <a:chExt cx="263113" cy="252728"/>
            </a:xfrm>
          </p:grpSpPr>
          <p:sp>
            <p:nvSpPr>
              <p:cNvPr id="54" name="Database_EFC7" title="Icon of a cylinder">
                <a:extLst>
                  <a:ext uri="{FF2B5EF4-FFF2-40B4-BE49-F238E27FC236}">
                    <a16:creationId xmlns:a16="http://schemas.microsoft.com/office/drawing/2014/main" id="{35A66A46-A019-4CCC-A32A-A1DBB3DB365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286291" y="5823443"/>
                <a:ext cx="114858" cy="14929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Database_EFC7" title="Icon of a cylinder">
                <a:extLst>
                  <a:ext uri="{FF2B5EF4-FFF2-40B4-BE49-F238E27FC236}">
                    <a16:creationId xmlns:a16="http://schemas.microsoft.com/office/drawing/2014/main" id="{E932A1AB-0983-4CD4-AC16-A2B595AF174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434546" y="5820524"/>
                <a:ext cx="114858" cy="14929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Database_EFC7" title="Icon of a cylinder">
                <a:extLst>
                  <a:ext uri="{FF2B5EF4-FFF2-40B4-BE49-F238E27FC236}">
                    <a16:creationId xmlns:a16="http://schemas.microsoft.com/office/drawing/2014/main" id="{3A1818FE-BA3D-43A8-9E07-0024AFC7805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370318" y="5884624"/>
                <a:ext cx="114858" cy="14929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Database_EFC7" title="Icon of a cylinder">
                <a:extLst>
                  <a:ext uri="{FF2B5EF4-FFF2-40B4-BE49-F238E27FC236}">
                    <a16:creationId xmlns:a16="http://schemas.microsoft.com/office/drawing/2014/main" id="{692C06AD-CCE8-42E4-BC87-4029A85052F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370318" y="5781193"/>
                <a:ext cx="114858" cy="14929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2F90F72-4F79-479D-9031-C251D60162F5}"/>
                </a:ext>
              </a:extLst>
            </p:cNvPr>
            <p:cNvGrpSpPr/>
            <p:nvPr/>
          </p:nvGrpSpPr>
          <p:grpSpPr>
            <a:xfrm>
              <a:off x="8769825" y="5746253"/>
              <a:ext cx="285858" cy="288685"/>
              <a:chOff x="8769825" y="5746253"/>
              <a:chExt cx="285858" cy="288685"/>
            </a:xfrm>
          </p:grpSpPr>
          <p:sp>
            <p:nvSpPr>
              <p:cNvPr id="52" name="door" title="Icon of an open doorway">
                <a:extLst>
                  <a:ext uri="{FF2B5EF4-FFF2-40B4-BE49-F238E27FC236}">
                    <a16:creationId xmlns:a16="http://schemas.microsoft.com/office/drawing/2014/main" id="{0B4BA95B-B349-417F-9A4B-5AE6930D9A3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769825" y="5746253"/>
                <a:ext cx="204434" cy="288685"/>
              </a:xfrm>
              <a:custGeom>
                <a:avLst/>
                <a:gdLst>
                  <a:gd name="T0" fmla="*/ 165 w 165"/>
                  <a:gd name="T1" fmla="*/ 233 h 233"/>
                  <a:gd name="T2" fmla="*/ 0 w 165"/>
                  <a:gd name="T3" fmla="*/ 233 h 233"/>
                  <a:gd name="T4" fmla="*/ 0 w 165"/>
                  <a:gd name="T5" fmla="*/ 0 h 233"/>
                  <a:gd name="T6" fmla="*/ 165 w 165"/>
                  <a:gd name="T7" fmla="*/ 0 h 233"/>
                  <a:gd name="T8" fmla="*/ 165 w 165"/>
                  <a:gd name="T9" fmla="*/ 6 h 233"/>
                  <a:gd name="T10" fmla="*/ 165 w 165"/>
                  <a:gd name="T11" fmla="*/ 233 h 233"/>
                  <a:gd name="T12" fmla="*/ 165 w 165"/>
                  <a:gd name="T13" fmla="*/ 233 h 233"/>
                  <a:gd name="T14" fmla="*/ 165 w 165"/>
                  <a:gd name="T15" fmla="*/ 233 h 233"/>
                  <a:gd name="T16" fmla="*/ 165 w 165"/>
                  <a:gd name="T17" fmla="*/ 0 h 233"/>
                  <a:gd name="T18" fmla="*/ 79 w 165"/>
                  <a:gd name="T19" fmla="*/ 50 h 233"/>
                  <a:gd name="T20" fmla="*/ 79 w 165"/>
                  <a:gd name="T21" fmla="*/ 183 h 233"/>
                  <a:gd name="T22" fmla="*/ 165 w 165"/>
                  <a:gd name="T23" fmla="*/ 233 h 233"/>
                  <a:gd name="T24" fmla="*/ 91 w 165"/>
                  <a:gd name="T25" fmla="*/ 120 h 233"/>
                  <a:gd name="T26" fmla="*/ 108 w 165"/>
                  <a:gd name="T27" fmla="*/ 12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65" h="233">
                    <a:moveTo>
                      <a:pt x="165" y="233"/>
                    </a:moveTo>
                    <a:lnTo>
                      <a:pt x="0" y="233"/>
                    </a:lnTo>
                    <a:lnTo>
                      <a:pt x="0" y="0"/>
                    </a:lnTo>
                    <a:lnTo>
                      <a:pt x="165" y="0"/>
                    </a:lnTo>
                    <a:lnTo>
                      <a:pt x="165" y="6"/>
                    </a:lnTo>
                    <a:lnTo>
                      <a:pt x="165" y="233"/>
                    </a:lnTo>
                    <a:lnTo>
                      <a:pt x="165" y="233"/>
                    </a:lnTo>
                    <a:lnTo>
                      <a:pt x="165" y="233"/>
                    </a:lnTo>
                    <a:moveTo>
                      <a:pt x="165" y="0"/>
                    </a:moveTo>
                    <a:lnTo>
                      <a:pt x="79" y="50"/>
                    </a:lnTo>
                    <a:lnTo>
                      <a:pt x="79" y="183"/>
                    </a:lnTo>
                    <a:lnTo>
                      <a:pt x="165" y="233"/>
                    </a:lnTo>
                    <a:moveTo>
                      <a:pt x="91" y="120"/>
                    </a:moveTo>
                    <a:lnTo>
                      <a:pt x="108" y="120"/>
                    </a:lnTo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PaymentCard_E8C7" title="Icon of a credit card">
                <a:extLst>
                  <a:ext uri="{FF2B5EF4-FFF2-40B4-BE49-F238E27FC236}">
                    <a16:creationId xmlns:a16="http://schemas.microsoft.com/office/drawing/2014/main" id="{39A06CAD-5F6B-4DBD-8692-63D207DE3B0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888313" y="5839628"/>
                <a:ext cx="167370" cy="111682"/>
              </a:xfrm>
              <a:custGeom>
                <a:avLst/>
                <a:gdLst>
                  <a:gd name="T0" fmla="*/ 3571 w 3750"/>
                  <a:gd name="T1" fmla="*/ 2500 h 2500"/>
                  <a:gd name="T2" fmla="*/ 179 w 3750"/>
                  <a:gd name="T3" fmla="*/ 2500 h 2500"/>
                  <a:gd name="T4" fmla="*/ 0 w 3750"/>
                  <a:gd name="T5" fmla="*/ 2321 h 2500"/>
                  <a:gd name="T6" fmla="*/ 0 w 3750"/>
                  <a:gd name="T7" fmla="*/ 179 h 2500"/>
                  <a:gd name="T8" fmla="*/ 179 w 3750"/>
                  <a:gd name="T9" fmla="*/ 0 h 2500"/>
                  <a:gd name="T10" fmla="*/ 3571 w 3750"/>
                  <a:gd name="T11" fmla="*/ 0 h 2500"/>
                  <a:gd name="T12" fmla="*/ 3750 w 3750"/>
                  <a:gd name="T13" fmla="*/ 179 h 2500"/>
                  <a:gd name="T14" fmla="*/ 3750 w 3750"/>
                  <a:gd name="T15" fmla="*/ 2321 h 2500"/>
                  <a:gd name="T16" fmla="*/ 3571 w 3750"/>
                  <a:gd name="T17" fmla="*/ 2500 h 2500"/>
                  <a:gd name="T18" fmla="*/ 0 w 3750"/>
                  <a:gd name="T19" fmla="*/ 750 h 2500"/>
                  <a:gd name="T20" fmla="*/ 3750 w 3750"/>
                  <a:gd name="T21" fmla="*/ 750 h 2500"/>
                  <a:gd name="T22" fmla="*/ 3125 w 3750"/>
                  <a:gd name="T23" fmla="*/ 1750 h 2500"/>
                  <a:gd name="T24" fmla="*/ 2625 w 3750"/>
                  <a:gd name="T25" fmla="*/ 1750 h 2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0" h="2500">
                    <a:moveTo>
                      <a:pt x="3571" y="2500"/>
                    </a:moveTo>
                    <a:cubicBezTo>
                      <a:pt x="179" y="2500"/>
                      <a:pt x="179" y="2500"/>
                      <a:pt x="179" y="2500"/>
                    </a:cubicBezTo>
                    <a:cubicBezTo>
                      <a:pt x="80" y="2500"/>
                      <a:pt x="0" y="2420"/>
                      <a:pt x="0" y="2321"/>
                    </a:cubicBezTo>
                    <a:cubicBezTo>
                      <a:pt x="0" y="179"/>
                      <a:pt x="0" y="179"/>
                      <a:pt x="0" y="179"/>
                    </a:cubicBezTo>
                    <a:cubicBezTo>
                      <a:pt x="0" y="80"/>
                      <a:pt x="80" y="0"/>
                      <a:pt x="179" y="0"/>
                    </a:cubicBezTo>
                    <a:cubicBezTo>
                      <a:pt x="3571" y="0"/>
                      <a:pt x="3571" y="0"/>
                      <a:pt x="3571" y="0"/>
                    </a:cubicBezTo>
                    <a:cubicBezTo>
                      <a:pt x="3670" y="0"/>
                      <a:pt x="3750" y="80"/>
                      <a:pt x="3750" y="179"/>
                    </a:cubicBezTo>
                    <a:cubicBezTo>
                      <a:pt x="3750" y="2321"/>
                      <a:pt x="3750" y="2321"/>
                      <a:pt x="3750" y="2321"/>
                    </a:cubicBezTo>
                    <a:cubicBezTo>
                      <a:pt x="3750" y="2420"/>
                      <a:pt x="3670" y="2500"/>
                      <a:pt x="3571" y="2500"/>
                    </a:cubicBezTo>
                    <a:close/>
                    <a:moveTo>
                      <a:pt x="0" y="750"/>
                    </a:moveTo>
                    <a:cubicBezTo>
                      <a:pt x="3750" y="750"/>
                      <a:pt x="3750" y="750"/>
                      <a:pt x="3750" y="750"/>
                    </a:cubicBezTo>
                    <a:moveTo>
                      <a:pt x="3125" y="1750"/>
                    </a:moveTo>
                    <a:cubicBezTo>
                      <a:pt x="2625" y="1750"/>
                      <a:pt x="2625" y="1750"/>
                      <a:pt x="2625" y="1750"/>
                    </a:cubicBezTo>
                  </a:path>
                </a:pathLst>
              </a:custGeom>
              <a:solidFill>
                <a:schemeClr val="bg1"/>
              </a:solidFill>
              <a:ln w="1270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3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67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50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3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18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01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284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469" algn="l" defTabSz="914367" rtl="0" eaLnBrk="1" latinLnBrk="0" hangingPunct="1">
                  <a:defRPr sz="176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71D5CB3-5F88-4806-B083-E4266571A82A}"/>
              </a:ext>
            </a:extLst>
          </p:cNvPr>
          <p:cNvGrpSpPr/>
          <p:nvPr/>
        </p:nvGrpSpPr>
        <p:grpSpPr>
          <a:xfrm>
            <a:off x="10497504" y="5683040"/>
            <a:ext cx="252179" cy="299978"/>
            <a:chOff x="10497504" y="5683040"/>
            <a:chExt cx="252179" cy="29997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FCF35909-31F5-479E-9085-8D8EF6DDA658}"/>
                </a:ext>
              </a:extLst>
            </p:cNvPr>
            <p:cNvSpPr/>
            <p:nvPr/>
          </p:nvSpPr>
          <p:spPr bwMode="auto">
            <a:xfrm>
              <a:off x="10533916" y="5683040"/>
              <a:ext cx="179354" cy="110354"/>
            </a:xfrm>
            <a:prstGeom prst="rect">
              <a:avLst/>
            </a:prstGeom>
            <a:noFill/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people_12" title="Icon of three people">
              <a:extLst>
                <a:ext uri="{FF2B5EF4-FFF2-40B4-BE49-F238E27FC236}">
                  <a16:creationId xmlns:a16="http://schemas.microsoft.com/office/drawing/2014/main" id="{14A52FDE-0B3D-473A-A9A3-0ABF633EE1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497504" y="5767865"/>
              <a:ext cx="252179" cy="215153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solidFill>
              <a:schemeClr val="bg1"/>
            </a:solidFill>
            <a:ln w="12700" cap="sq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9A53A2F3-8D42-4027-B66D-E187E939F146}"/>
              </a:ext>
            </a:extLst>
          </p:cNvPr>
          <p:cNvSpPr/>
          <p:nvPr/>
        </p:nvSpPr>
        <p:spPr bwMode="auto">
          <a:xfrm>
            <a:off x="1167275" y="5453760"/>
            <a:ext cx="2114301" cy="8152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 panose="020B0702040204020203" pitchFamily="34" charset="0"/>
              <a:ea typeface="Segoe UI" pitchFamily="34" charset="0"/>
              <a:cs typeface="Segoe UI Semibold" panose="020B0702040204020203" pitchFamily="34" charset="0"/>
            </a:endParaRPr>
          </a:p>
          <a:p>
            <a:pPr marL="0" marR="0" lvl="0" indent="0" algn="l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FBD7155-AFF0-4D3B-B1D8-79AF722A0372}"/>
              </a:ext>
            </a:extLst>
          </p:cNvPr>
          <p:cNvSpPr/>
          <p:nvPr/>
        </p:nvSpPr>
        <p:spPr bwMode="auto">
          <a:xfrm>
            <a:off x="5842249" y="3431339"/>
            <a:ext cx="2448986" cy="70375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nb-NO" sz="2400" b="1">
                <a:solidFill>
                  <a:srgbClr val="000000"/>
                </a:solidFill>
                <a:ea typeface="Segoe UI" pitchFamily="34" charset="0"/>
                <a:cs typeface="Segoe UI"/>
              </a:rPr>
              <a:t>To faktor autentisering</a:t>
            </a:r>
            <a:endParaRPr lang="en-US" sz="2400" b="1">
              <a:solidFill>
                <a:srgbClr val="000000"/>
              </a:solidFill>
              <a:ea typeface="Segoe UI" pitchFamily="34" charset="0"/>
              <a:cs typeface="Segoe UI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0249677F-2ED8-5F73-24D5-6C551B235678}"/>
              </a:ext>
            </a:extLst>
          </p:cNvPr>
          <p:cNvSpPr/>
          <p:nvPr/>
        </p:nvSpPr>
        <p:spPr bwMode="auto">
          <a:xfrm>
            <a:off x="1399705" y="1531298"/>
            <a:ext cx="2114301" cy="81523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114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  <a:tabLst/>
              <a:defRPr/>
            </a:pPr>
            <a:r>
              <a:rPr lang="en-US" sz="2800" b="1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Tahoma"/>
                <a:ea typeface="Tahoma"/>
                <a:cs typeface="Segoe UI Semibold"/>
              </a:rPr>
              <a:t>UTSIDEN</a:t>
            </a:r>
            <a:endParaRPr lang="en-US" sz="2800" b="1">
              <a:latin typeface="Tahoma"/>
              <a:ea typeface="Tahoma"/>
              <a:cs typeface="Tahoma"/>
            </a:endParaRPr>
          </a:p>
        </p:txBody>
      </p:sp>
      <p:pic>
        <p:nvPicPr>
          <p:cNvPr id="159" name="Picture 158" descr="Store norske leksikon">
            <a:extLst>
              <a:ext uri="{FF2B5EF4-FFF2-40B4-BE49-F238E27FC236}">
                <a16:creationId xmlns:a16="http://schemas.microsoft.com/office/drawing/2014/main" id="{48500DC7-8495-1D41-668C-CFB5053550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86344" y="291001"/>
            <a:ext cx="2807739" cy="48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2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50" cy="470898"/>
          </a:xfrm>
        </p:spPr>
        <p:txBody>
          <a:bodyPr/>
          <a:lstStyle/>
          <a:p>
            <a:r>
              <a:rPr lang="en-US">
                <a:ea typeface="Tahoma"/>
                <a:cs typeface="Tahoma"/>
              </a:rPr>
              <a:t>Andre </a:t>
            </a:r>
            <a:r>
              <a:rPr lang="en-US" err="1">
                <a:ea typeface="Tahoma"/>
                <a:cs typeface="Tahoma"/>
              </a:rPr>
              <a:t>tiltak</a:t>
            </a:r>
            <a:r>
              <a:rPr lang="en-US">
                <a:ea typeface="Tahoma"/>
                <a:cs typeface="Tahoma"/>
              </a:rPr>
              <a:t> for å </a:t>
            </a:r>
            <a:r>
              <a:rPr lang="en-US" err="1">
                <a:ea typeface="Tahoma"/>
                <a:cs typeface="Tahoma"/>
              </a:rPr>
              <a:t>beskytte</a:t>
            </a:r>
            <a:r>
              <a:rPr lang="en-US">
                <a:ea typeface="Tahoma"/>
                <a:cs typeface="Tahoma"/>
              </a:rPr>
              <a:t> seg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DE3D1B-18B7-9C2A-0869-E9BF58F76673}"/>
              </a:ext>
            </a:extLst>
          </p:cNvPr>
          <p:cNvSpPr/>
          <p:nvPr/>
        </p:nvSpPr>
        <p:spPr>
          <a:xfrm>
            <a:off x="803685" y="1305203"/>
            <a:ext cx="2722987" cy="874903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>
                <a:solidFill>
                  <a:srgbClr val="FFFFFF"/>
                </a:solidFill>
                <a:ea typeface="Tahoma"/>
                <a:cs typeface="Tahoma"/>
              </a:rPr>
              <a:t>Application-Bound </a:t>
            </a:r>
            <a:r>
              <a:rPr lang="en-US" sz="1600" b="1" err="1">
                <a:solidFill>
                  <a:srgbClr val="FFFFFF"/>
                </a:solidFill>
                <a:ea typeface="Tahoma"/>
                <a:cs typeface="Tahoma"/>
              </a:rPr>
              <a:t>kryptering</a:t>
            </a:r>
            <a:r>
              <a:rPr lang="en-US" sz="1600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br>
              <a:rPr lang="en-US" sz="1600" b="1">
                <a:solidFill>
                  <a:srgbClr val="FFFFFF"/>
                </a:solidFill>
                <a:ea typeface="Tahoma"/>
                <a:cs typeface="Tahoma"/>
              </a:rPr>
            </a:br>
            <a:r>
              <a:rPr lang="en-US" sz="1600" b="1">
                <a:solidFill>
                  <a:srgbClr val="FFFFFF"/>
                </a:solidFill>
                <a:ea typeface="Tahoma"/>
                <a:cs typeface="Tahoma"/>
              </a:rPr>
              <a:t>(Chrome </a:t>
            </a:r>
            <a:r>
              <a:rPr lang="en-US" sz="1600" b="1" err="1">
                <a:solidFill>
                  <a:srgbClr val="FFFFFF"/>
                </a:solidFill>
                <a:ea typeface="Tahoma"/>
                <a:cs typeface="Tahoma"/>
              </a:rPr>
              <a:t>og</a:t>
            </a:r>
            <a:r>
              <a:rPr lang="en-US" sz="1600" b="1">
                <a:solidFill>
                  <a:srgbClr val="FFFFFF"/>
                </a:solidFill>
                <a:ea typeface="Tahoma"/>
                <a:cs typeface="Tahoma"/>
              </a:rPr>
              <a:t> Edge v127)</a:t>
            </a:r>
            <a:endParaRPr lang="en-US" sz="16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8BEC1A-70E2-33FF-0D26-0A44A9C1327E}"/>
              </a:ext>
            </a:extLst>
          </p:cNvPr>
          <p:cNvSpPr/>
          <p:nvPr/>
        </p:nvSpPr>
        <p:spPr>
          <a:xfrm>
            <a:off x="803685" y="4527865"/>
            <a:ext cx="2730682" cy="1066922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Device Bound Session Credentials (DBSC) </a:t>
            </a:r>
            <a:b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</a:b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Kommer for Chromium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A3ACEA-C72A-CDE2-78A3-0954770BEA19}"/>
              </a:ext>
            </a:extLst>
          </p:cNvPr>
          <p:cNvSpPr/>
          <p:nvPr/>
        </p:nvSpPr>
        <p:spPr>
          <a:xfrm>
            <a:off x="795987" y="2321810"/>
            <a:ext cx="2730683" cy="867611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err="1">
                <a:solidFill>
                  <a:srgbClr val="FFFFFF"/>
                </a:solidFill>
                <a:ea typeface="Tahoma"/>
                <a:cs typeface="Tahoma"/>
              </a:rPr>
              <a:t>TokenBinding</a:t>
            </a: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b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</a:br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(</a:t>
            </a:r>
            <a:r>
              <a:rPr lang="en-US" sz="1400" b="1" dirty="0" err="1">
                <a:solidFill>
                  <a:srgbClr val="FFFFFF"/>
                </a:solidFill>
                <a:ea typeface="Tahoma"/>
                <a:cs typeface="Tahoma"/>
              </a:rPr>
              <a:t>Støtter</a:t>
            </a:r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 Edge) men </a:t>
            </a:r>
            <a:r>
              <a:rPr lang="en-US" sz="1400" b="1" dirty="0" err="1">
                <a:solidFill>
                  <a:srgbClr val="FFFFFF"/>
                </a:solidFill>
                <a:ea typeface="Tahoma"/>
                <a:cs typeface="Tahoma"/>
              </a:rPr>
              <a:t>få</a:t>
            </a:r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400" b="1" dirty="0" err="1">
                <a:solidFill>
                  <a:srgbClr val="FFFFFF"/>
                </a:solidFill>
                <a:ea typeface="Tahoma"/>
                <a:cs typeface="Tahoma"/>
              </a:rPr>
              <a:t>webtjenester</a:t>
            </a:r>
            <a:endParaRPr lang="en-US" sz="1400" b="1" dirty="0">
              <a:solidFill>
                <a:srgbClr val="FFFFFF"/>
              </a:solidFill>
              <a:ea typeface="Tahoma"/>
              <a:cs typeface="Tahoma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513468F-05CF-1887-3C39-D4ECC7F417A1}"/>
              </a:ext>
            </a:extLst>
          </p:cNvPr>
          <p:cNvSpPr/>
          <p:nvPr/>
        </p:nvSpPr>
        <p:spPr>
          <a:xfrm>
            <a:off x="795987" y="3330111"/>
            <a:ext cx="2730683" cy="1066921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Token Protection I Entra ID </a:t>
            </a:r>
            <a:b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</a:br>
            <a:r>
              <a:rPr lang="en-US" sz="1600" b="1" dirty="0">
                <a:solidFill>
                  <a:srgbClr val="FFFFFF"/>
                </a:solidFill>
                <a:ea typeface="Tahoma"/>
                <a:cs typeface="Tahoma"/>
              </a:rPr>
              <a:t>(</a:t>
            </a:r>
            <a:r>
              <a:rPr lang="en-US" sz="1200" b="1" dirty="0" err="1">
                <a:solidFill>
                  <a:srgbClr val="FFFFFF"/>
                </a:solidFill>
                <a:ea typeface="Tahoma"/>
                <a:cs typeface="Tahoma"/>
              </a:rPr>
              <a:t>Støtter</a:t>
            </a: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200" b="1" dirty="0" err="1">
                <a:solidFill>
                  <a:srgbClr val="FFFFFF"/>
                </a:solidFill>
                <a:ea typeface="Tahoma"/>
                <a:cs typeface="Tahoma"/>
              </a:rPr>
              <a:t>begrenset</a:t>
            </a: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 med </a:t>
            </a:r>
            <a:r>
              <a:rPr lang="en-US" sz="1200" b="1" dirty="0" err="1">
                <a:solidFill>
                  <a:srgbClr val="FFFFFF"/>
                </a:solidFill>
                <a:ea typeface="Tahoma"/>
                <a:cs typeface="Tahoma"/>
              </a:rPr>
              <a:t>apper</a:t>
            </a: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)</a:t>
            </a:r>
            <a:endParaRPr lang="en-US" sz="1200" dirty="0">
              <a:ea typeface="Tahoma"/>
              <a:cs typeface="Tahoma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913D02-2E29-9CB7-A724-835C71510C4C}"/>
              </a:ext>
            </a:extLst>
          </p:cNvPr>
          <p:cNvSpPr/>
          <p:nvPr/>
        </p:nvSpPr>
        <p:spPr>
          <a:xfrm>
            <a:off x="5160169" y="5061326"/>
            <a:ext cx="5363047" cy="451568"/>
          </a:xfrm>
          <a:prstGeom prst="roundRect">
            <a:avLst/>
          </a:prstGeom>
          <a:solidFill>
            <a:srgbClr val="0070C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Eller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bytte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til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Phishing resistant MFA....</a:t>
            </a:r>
            <a:endParaRPr lang="en-US"/>
          </a:p>
        </p:txBody>
      </p:sp>
      <p:graphicFrame>
        <p:nvGraphicFramePr>
          <p:cNvPr id="2" name="Tabell 1">
            <a:extLst>
              <a:ext uri="{FF2B5EF4-FFF2-40B4-BE49-F238E27FC236}">
                <a16:creationId xmlns:a16="http://schemas.microsoft.com/office/drawing/2014/main" id="{AC262DBC-BF80-5730-C7A4-C0C019FDB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34046"/>
              </p:ext>
            </p:extLst>
          </p:nvPr>
        </p:nvGraphicFramePr>
        <p:xfrm>
          <a:off x="4161424" y="1322550"/>
          <a:ext cx="6723693" cy="3031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2943">
                  <a:extLst>
                    <a:ext uri="{9D8B030D-6E8A-4147-A177-3AD203B41FA5}">
                      <a16:colId xmlns:a16="http://schemas.microsoft.com/office/drawing/2014/main" val="3702420330"/>
                    </a:ext>
                  </a:extLst>
                </a:gridCol>
                <a:gridCol w="2354893">
                  <a:extLst>
                    <a:ext uri="{9D8B030D-6E8A-4147-A177-3AD203B41FA5}">
                      <a16:colId xmlns:a16="http://schemas.microsoft.com/office/drawing/2014/main" val="1172047476"/>
                    </a:ext>
                  </a:extLst>
                </a:gridCol>
                <a:gridCol w="1615857">
                  <a:extLst>
                    <a:ext uri="{9D8B030D-6E8A-4147-A177-3AD203B41FA5}">
                      <a16:colId xmlns:a16="http://schemas.microsoft.com/office/drawing/2014/main" val="2305907677"/>
                    </a:ext>
                  </a:extLst>
                </a:gridCol>
              </a:tblGrid>
              <a:tr h="471123">
                <a:tc>
                  <a:txBody>
                    <a:bodyPr/>
                    <a:lstStyle/>
                    <a:p>
                      <a:r>
                        <a:rPr lang="nb-NO" dirty="0"/>
                        <a:t>Angrepsmetode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Token </a:t>
                      </a:r>
                      <a:r>
                        <a:rPr lang="nb-NO" dirty="0" err="1"/>
                        <a:t>Protection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Beskyttet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2763"/>
                  </a:ext>
                </a:extLst>
              </a:tr>
              <a:tr h="471123">
                <a:tc>
                  <a:txBody>
                    <a:bodyPr/>
                    <a:lstStyle/>
                    <a:p>
                      <a:r>
                        <a:rPr lang="nb-NO" dirty="0" err="1"/>
                        <a:t>AiTM</a:t>
                      </a:r>
                      <a:r>
                        <a:rPr lang="nb-NO" dirty="0"/>
                        <a:t> mot </a:t>
                      </a:r>
                      <a:r>
                        <a:rPr lang="nb-NO" dirty="0" err="1"/>
                        <a:t>managed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device</a:t>
                      </a:r>
                      <a:r>
                        <a:rPr lang="nb-NO" dirty="0"/>
                        <a:t> (Teams)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Skrudd 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❌</a:t>
                      </a:r>
                      <a:endParaRPr lang="en-US" sz="1800" dirty="0"/>
                    </a:p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029585"/>
                  </a:ext>
                </a:extLst>
              </a:tr>
              <a:tr h="471123">
                <a:tc>
                  <a:txBody>
                    <a:bodyPr/>
                    <a:lstStyle/>
                    <a:p>
                      <a:r>
                        <a:rPr lang="nb-NO" dirty="0" err="1"/>
                        <a:t>AiTM</a:t>
                      </a:r>
                      <a:r>
                        <a:rPr lang="nb-NO" dirty="0"/>
                        <a:t> mot </a:t>
                      </a:r>
                      <a:r>
                        <a:rPr lang="nb-NO" dirty="0" err="1"/>
                        <a:t>unmanaged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device</a:t>
                      </a:r>
                      <a:r>
                        <a:rPr lang="nb-NO" dirty="0"/>
                        <a:t> (Teams)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Skrudd på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✅</a:t>
                      </a:r>
                      <a:endParaRPr lang="en-US" sz="1800" dirty="0"/>
                    </a:p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16472"/>
                  </a:ext>
                </a:extLst>
              </a:tr>
              <a:tr h="471123">
                <a:tc>
                  <a:txBody>
                    <a:bodyPr/>
                    <a:lstStyle/>
                    <a:p>
                      <a:r>
                        <a:rPr lang="nb-NO" dirty="0" err="1"/>
                        <a:t>AiTM</a:t>
                      </a:r>
                      <a:r>
                        <a:rPr lang="nb-NO" dirty="0"/>
                        <a:t> mot </a:t>
                      </a:r>
                      <a:r>
                        <a:rPr lang="nb-NO" dirty="0" err="1"/>
                        <a:t>managed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devices</a:t>
                      </a:r>
                      <a:r>
                        <a:rPr lang="nb-NO" dirty="0"/>
                        <a:t> (Teams)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Skrudd på</a:t>
                      </a:r>
                    </a:p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✅</a:t>
                      </a:r>
                      <a:endParaRPr lang="en-US" sz="1800" dirty="0"/>
                    </a:p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109079"/>
                  </a:ext>
                </a:extLst>
              </a:tr>
              <a:tr h="471123">
                <a:tc>
                  <a:txBody>
                    <a:bodyPr/>
                    <a:lstStyle/>
                    <a:p>
                      <a:r>
                        <a:rPr lang="nb-NO" dirty="0" err="1"/>
                        <a:t>AiTM</a:t>
                      </a:r>
                      <a:r>
                        <a:rPr lang="nb-NO" dirty="0"/>
                        <a:t> mot </a:t>
                      </a:r>
                      <a:r>
                        <a:rPr lang="nb-NO" dirty="0" err="1"/>
                        <a:t>managed</a:t>
                      </a:r>
                      <a:r>
                        <a:rPr lang="nb-NO" dirty="0"/>
                        <a:t> </a:t>
                      </a:r>
                      <a:r>
                        <a:rPr lang="nb-NO" dirty="0" err="1"/>
                        <a:t>devices</a:t>
                      </a:r>
                      <a:r>
                        <a:rPr lang="nb-NO" dirty="0"/>
                        <a:t> og Exchange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dirty="0"/>
                        <a:t>Skrudd på</a:t>
                      </a:r>
                    </a:p>
                    <a:p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solidFill>
                            <a:srgbClr val="616161"/>
                          </a:solidFill>
                          <a:latin typeface="Open Sans"/>
                        </a:rPr>
                        <a:t>❌</a:t>
                      </a:r>
                      <a:endParaRPr lang="en-US" sz="1800" dirty="0"/>
                    </a:p>
                    <a:p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083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932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50" cy="470898"/>
          </a:xfrm>
        </p:spPr>
        <p:txBody>
          <a:bodyPr/>
          <a:lstStyle/>
          <a:p>
            <a:r>
              <a:rPr lang="en-US">
                <a:ea typeface="Tahoma"/>
                <a:cs typeface="Tahoma"/>
              </a:rPr>
              <a:t>Andre </a:t>
            </a:r>
            <a:r>
              <a:rPr lang="en-US" err="1">
                <a:ea typeface="Tahoma"/>
                <a:cs typeface="Tahoma"/>
              </a:rPr>
              <a:t>tiltak</a:t>
            </a:r>
            <a:r>
              <a:rPr lang="en-US">
                <a:ea typeface="Tahoma"/>
                <a:cs typeface="Tahoma"/>
              </a:rPr>
              <a:t> for å </a:t>
            </a:r>
            <a:r>
              <a:rPr lang="en-US" err="1">
                <a:ea typeface="Tahoma"/>
                <a:cs typeface="Tahoma"/>
              </a:rPr>
              <a:t>beskytte</a:t>
            </a:r>
            <a:r>
              <a:rPr lang="en-US">
                <a:ea typeface="Tahoma"/>
                <a:cs typeface="Tahoma"/>
              </a:rPr>
              <a:t> seg 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3CD73C9-6055-44E0-1E11-8D54807F7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362"/>
            <a:ext cx="12192000" cy="581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06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</a:rPr>
              <a:t>Phishing resistant MFA</a:t>
            </a:r>
            <a:endParaRPr lang="en-US"/>
          </a:p>
        </p:txBody>
      </p:sp>
      <p:pic>
        <p:nvPicPr>
          <p:cNvPr id="2" name="Picture 1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2FD285E-74D6-EC60-E822-64C5E7FD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183" y="1047403"/>
            <a:ext cx="7847094" cy="502488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4A1CFF-81F4-C911-E9CC-2F5E02C857FE}"/>
              </a:ext>
            </a:extLst>
          </p:cNvPr>
          <p:cNvSpPr/>
          <p:nvPr/>
        </p:nvSpPr>
        <p:spPr>
          <a:xfrm>
            <a:off x="709904" y="1532871"/>
            <a:ext cx="2110875" cy="667085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Fysiske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tokens </a:t>
            </a:r>
            <a:br>
              <a:rPr lang="en-US" b="1">
                <a:solidFill>
                  <a:srgbClr val="FFFFFF"/>
                </a:solidFill>
                <a:ea typeface="Tahoma"/>
                <a:cs typeface="Tahoma"/>
              </a:rPr>
            </a:b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(USB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eller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NFC)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7CD9B9-84B2-F810-F78F-6FF1FB1CD96D}"/>
              </a:ext>
            </a:extLst>
          </p:cNvPr>
          <p:cNvSpPr/>
          <p:nvPr/>
        </p:nvSpPr>
        <p:spPr>
          <a:xfrm>
            <a:off x="709904" y="2411908"/>
            <a:ext cx="2110875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Device Bound Passkeys (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Telefon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) </a:t>
            </a:r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FBD43D-AF76-4A61-FDF1-9728BAA51405}"/>
              </a:ext>
            </a:extLst>
          </p:cNvPr>
          <p:cNvSpPr/>
          <p:nvPr/>
        </p:nvSpPr>
        <p:spPr>
          <a:xfrm>
            <a:off x="709904" y="3581644"/>
            <a:ext cx="2110875" cy="660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Benytter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FIDO2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Standarden</a:t>
            </a:r>
            <a:endParaRPr lang="en-US" err="1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6E7109-CE9A-9CBA-0BE5-C84E64E19FB4}"/>
              </a:ext>
            </a:extLst>
          </p:cNvPr>
          <p:cNvSpPr/>
          <p:nvPr/>
        </p:nvSpPr>
        <p:spPr>
          <a:xfrm>
            <a:off x="715718" y="4455996"/>
            <a:ext cx="2102314" cy="1122737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Nøkler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er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bundet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til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domenet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for tjenesten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9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</a:rPr>
              <a:t>Phishing resistant MFA</a:t>
            </a:r>
            <a:endParaRPr lang="en-US"/>
          </a:p>
        </p:txBody>
      </p:sp>
      <p:pic>
        <p:nvPicPr>
          <p:cNvPr id="5" name="Picture 4" descr="Yubico Yubikey 5C NFC">
            <a:extLst>
              <a:ext uri="{FF2B5EF4-FFF2-40B4-BE49-F238E27FC236}">
                <a16:creationId xmlns:a16="http://schemas.microsoft.com/office/drawing/2014/main" id="{C785EF9F-E9D7-7BFF-076E-CFEA2625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98" y="2437976"/>
            <a:ext cx="2253227" cy="16705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0A039E-F83F-CEDE-0447-9EFF24E213D9}"/>
              </a:ext>
            </a:extLst>
          </p:cNvPr>
          <p:cNvSpPr txBox="1"/>
          <p:nvPr/>
        </p:nvSpPr>
        <p:spPr>
          <a:xfrm>
            <a:off x="2421587" y="5628389"/>
            <a:ext cx="73486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>
                <a:hlinkClick r:id="rId3"/>
              </a:rPr>
              <a:t>Become a Microsoft-Compatible FIDO2 Security Key Vendor for sign-in to Microsoft Entra ID - Microsoft Entra ID | Microsoft Learn</a:t>
            </a:r>
            <a:endParaRPr lang="en-US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E7E2C8B3-7790-C20D-30E1-E7103D0D3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960" y="1033162"/>
            <a:ext cx="4939600" cy="44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1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Tahoma"/>
                <a:cs typeface="Tahoma"/>
              </a:rPr>
              <a:t>Hvordan</a:t>
            </a:r>
            <a:r>
              <a:rPr lang="en-US">
                <a:ea typeface="Tahoma"/>
                <a:cs typeface="Tahoma"/>
              </a:rPr>
              <a:t> det ser </a:t>
            </a:r>
            <a:r>
              <a:rPr lang="en-US" err="1">
                <a:ea typeface="Tahoma"/>
                <a:cs typeface="Tahoma"/>
              </a:rPr>
              <a:t>ut</a:t>
            </a:r>
            <a:r>
              <a:rPr lang="en-US">
                <a:ea typeface="Tahoma"/>
                <a:cs typeface="Tahoma"/>
              </a:rPr>
              <a:t>?</a:t>
            </a:r>
            <a:endParaRPr lang="en-US"/>
          </a:p>
        </p:txBody>
      </p:sp>
      <p:pic>
        <p:nvPicPr>
          <p:cNvPr id="2" name="Picture 1" descr="Yubico's perspective and resource guide to passkeys 101 | Yubico">
            <a:extLst>
              <a:ext uri="{FF2B5EF4-FFF2-40B4-BE49-F238E27FC236}">
                <a16:creationId xmlns:a16="http://schemas.microsoft.com/office/drawing/2014/main" id="{75BA7502-4A23-24C2-0620-C6669130A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506" y="1003313"/>
            <a:ext cx="8978231" cy="4524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1FDDCD-1636-15B9-1530-5A60A3632B43}"/>
              </a:ext>
            </a:extLst>
          </p:cNvPr>
          <p:cNvSpPr txBox="1"/>
          <p:nvPr/>
        </p:nvSpPr>
        <p:spPr>
          <a:xfrm>
            <a:off x="2759861" y="5650471"/>
            <a:ext cx="594380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err="1">
                <a:ea typeface="+mn-lt"/>
                <a:cs typeface="+mn-lt"/>
              </a:rPr>
              <a:t>Liste</a:t>
            </a:r>
            <a:r>
              <a:rPr lang="en-US">
                <a:ea typeface="+mn-lt"/>
                <a:cs typeface="+mn-lt"/>
              </a:rPr>
              <a:t> over </a:t>
            </a:r>
            <a:r>
              <a:rPr lang="en-US" err="1">
                <a:ea typeface="+mn-lt"/>
                <a:cs typeface="+mn-lt"/>
              </a:rPr>
              <a:t>noen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tjenester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som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støtter</a:t>
            </a:r>
            <a:r>
              <a:rPr lang="en-US">
                <a:ea typeface="+mn-lt"/>
                <a:cs typeface="+mn-lt"/>
              </a:rPr>
              <a:t> MFA med </a:t>
            </a:r>
            <a:r>
              <a:rPr lang="en-US" err="1">
                <a:ea typeface="+mn-lt"/>
                <a:cs typeface="+mn-lt"/>
              </a:rPr>
              <a:t>Sikkerhetsnøkler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  <a:hlinkClick r:id="rId3"/>
              </a:rPr>
              <a:t>Passkeys.directory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28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7A8103-7DB0-EE9C-C6FC-89220BBD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Tahoma"/>
                <a:cs typeface="Tahoma"/>
              </a:rPr>
              <a:t>Aktiver</a:t>
            </a:r>
            <a:r>
              <a:rPr lang="en-US" dirty="0">
                <a:ea typeface="Tahoma"/>
                <a:cs typeface="Tahoma"/>
              </a:rPr>
              <a:t> Passkeys I Entra ID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A0C25AC-74B9-74C2-E753-E4DBA8E9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28" y="872718"/>
            <a:ext cx="6994150" cy="536005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D58142-315E-ED84-BC24-C753F42E6A3E}"/>
              </a:ext>
            </a:extLst>
          </p:cNvPr>
          <p:cNvSpPr/>
          <p:nvPr/>
        </p:nvSpPr>
        <p:spPr>
          <a:xfrm>
            <a:off x="4678816" y="2629630"/>
            <a:ext cx="4006105" cy="1031803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FFFF"/>
                </a:solidFill>
                <a:ea typeface="Tahoma"/>
                <a:cs typeface="Tahoma"/>
              </a:rPr>
              <a:t>Enforce attestation: </a:t>
            </a:r>
            <a:r>
              <a:rPr lang="en-US" dirty="0">
                <a:solidFill>
                  <a:srgbClr val="FFFFFF"/>
                </a:solidFill>
                <a:ea typeface="Tahoma"/>
                <a:cs typeface="Tahoma"/>
              </a:rPr>
              <a:t>Om man </a:t>
            </a:r>
            <a:r>
              <a:rPr lang="en-US" dirty="0" err="1">
                <a:solidFill>
                  <a:srgbClr val="FFFFFF"/>
                </a:solidFill>
                <a:ea typeface="Tahoma"/>
                <a:cs typeface="Tahoma"/>
              </a:rPr>
              <a:t>vil</a:t>
            </a:r>
            <a:r>
              <a:rPr lang="en-US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Tahoma"/>
                <a:cs typeface="Tahoma"/>
              </a:rPr>
              <a:t>låse</a:t>
            </a:r>
            <a:r>
              <a:rPr lang="en-US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Tahoma"/>
                <a:cs typeface="Tahoma"/>
              </a:rPr>
              <a:t>ned</a:t>
            </a:r>
            <a:r>
              <a:rPr lang="en-US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Tahoma"/>
                <a:cs typeface="Tahoma"/>
              </a:rPr>
              <a:t>til</a:t>
            </a:r>
            <a:r>
              <a:rPr lang="en-US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Tahoma"/>
                <a:cs typeface="Tahoma"/>
              </a:rPr>
              <a:t>en</a:t>
            </a:r>
            <a:r>
              <a:rPr lang="en-US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Tahoma"/>
                <a:cs typeface="Tahoma"/>
              </a:rPr>
              <a:t>godkjent</a:t>
            </a:r>
            <a:r>
              <a:rPr lang="en-US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dirty="0" err="1">
                <a:solidFill>
                  <a:srgbClr val="FFFFFF"/>
                </a:solidFill>
                <a:ea typeface="Tahoma"/>
                <a:cs typeface="Tahoma"/>
              </a:rPr>
              <a:t>leverandør</a:t>
            </a:r>
            <a:r>
              <a:rPr lang="en-US" dirty="0">
                <a:solidFill>
                  <a:srgbClr val="FFFFFF"/>
                </a:solidFill>
                <a:ea typeface="Tahoma"/>
                <a:cs typeface="Tahoma"/>
              </a:rPr>
              <a:t>, men </a:t>
            </a:r>
            <a:r>
              <a:rPr lang="en-US" dirty="0" err="1">
                <a:solidFill>
                  <a:srgbClr val="FFFFFF"/>
                </a:solidFill>
                <a:ea typeface="Tahoma"/>
                <a:cs typeface="Tahoma"/>
              </a:rPr>
              <a:t>funker</a:t>
            </a:r>
            <a:r>
              <a:rPr lang="en-US" dirty="0">
                <a:solidFill>
                  <a:srgbClr val="FFFFFF"/>
                </a:solidFill>
                <a:ea typeface="Tahoma"/>
                <a:cs typeface="Tahoma"/>
              </a:rPr>
              <a:t> IKKE med authenticator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02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</a:rPr>
              <a:t>Demo for Entra ID </a:t>
            </a:r>
          </a:p>
        </p:txBody>
      </p:sp>
      <p:pic>
        <p:nvPicPr>
          <p:cNvPr id="2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416BBEFB-0993-7076-8DF1-EC95DC6399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0642" y="-5167"/>
            <a:ext cx="10985633" cy="686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1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</a:rPr>
              <a:t>Passkeys med authenticator</a:t>
            </a:r>
            <a:endParaRPr lang="en-US"/>
          </a:p>
        </p:txBody>
      </p:sp>
      <p:pic>
        <p:nvPicPr>
          <p:cNvPr id="5" name="Picture 4" descr="A screenshot of a sign in&#10;&#10;Description automatically generated">
            <a:extLst>
              <a:ext uri="{FF2B5EF4-FFF2-40B4-BE49-F238E27FC236}">
                <a16:creationId xmlns:a16="http://schemas.microsoft.com/office/drawing/2014/main" id="{94EF3F0D-E7D2-861D-81E3-0880D7B15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61" y="1149244"/>
            <a:ext cx="3070418" cy="4431626"/>
          </a:xfrm>
          <a:prstGeom prst="rect">
            <a:avLst/>
          </a:prstGeom>
        </p:spPr>
      </p:pic>
      <p:pic>
        <p:nvPicPr>
          <p:cNvPr id="6" name="Picture 5" descr="Get started with passkeys in Microsoft 365 - JanBakker.tech">
            <a:extLst>
              <a:ext uri="{FF2B5EF4-FFF2-40B4-BE49-F238E27FC236}">
                <a16:creationId xmlns:a16="http://schemas.microsoft.com/office/drawing/2014/main" id="{3A3A5F74-54DD-A5D2-DA58-45BC91A51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131" y="1079116"/>
            <a:ext cx="2147559" cy="443037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E236793-052F-14A1-9A59-9CFCB1E0AE0F}"/>
              </a:ext>
            </a:extLst>
          </p:cNvPr>
          <p:cNvSpPr/>
          <p:nvPr/>
        </p:nvSpPr>
        <p:spPr>
          <a:xfrm>
            <a:off x="877274" y="1146396"/>
            <a:ext cx="2096633" cy="941152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kan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synkes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på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tvers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av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enheter</a:t>
            </a:r>
            <a:endParaRPr lang="en-US" err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119FFD-81F3-AC16-FC99-5683193DC6FA}"/>
              </a:ext>
            </a:extLst>
          </p:cNvPr>
          <p:cNvSpPr/>
          <p:nvPr/>
        </p:nvSpPr>
        <p:spPr>
          <a:xfrm>
            <a:off x="895597" y="2266477"/>
            <a:ext cx="2149951" cy="940484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Android/iOS/</a:t>
            </a:r>
            <a:endParaRPr lang="en-US">
              <a:solidFill>
                <a:srgbClr val="000000"/>
              </a:solidFill>
              <a:ea typeface="Tahoma"/>
              <a:cs typeface="Tahoma"/>
            </a:endParaRPr>
          </a:p>
          <a:p>
            <a:pPr algn="ctr"/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MacOSX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/</a:t>
            </a:r>
            <a:br>
              <a:rPr lang="en-US" b="1">
                <a:ea typeface="Tahoma"/>
                <a:cs typeface="Tahoma"/>
              </a:rPr>
            </a:b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Windows</a:t>
            </a:r>
            <a:endParaRPr lang="en-US">
              <a:solidFill>
                <a:srgbClr val="000000"/>
              </a:solidFill>
              <a:ea typeface="Tahoma"/>
              <a:cs typeface="Tahoma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4E2D4A-FDDF-2D77-D0EF-077A3046ED09}"/>
              </a:ext>
            </a:extLst>
          </p:cNvPr>
          <p:cNvSpPr/>
          <p:nvPr/>
        </p:nvSpPr>
        <p:spPr>
          <a:xfrm>
            <a:off x="9322001" y="1148878"/>
            <a:ext cx="2139360" cy="927701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Kun </a:t>
            </a:r>
            <a:br>
              <a:rPr lang="en-US" b="1">
                <a:solidFill>
                  <a:srgbClr val="FFFFFF"/>
                </a:solidFill>
                <a:ea typeface="Tahoma"/>
                <a:cs typeface="Tahoma"/>
              </a:rPr>
            </a:b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device-bound passkey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008B59-DCD2-FA86-F685-BFE02ABCD62C}"/>
              </a:ext>
            </a:extLst>
          </p:cNvPr>
          <p:cNvSpPr/>
          <p:nvPr/>
        </p:nvSpPr>
        <p:spPr>
          <a:xfrm>
            <a:off x="9322001" y="2267925"/>
            <a:ext cx="2143438" cy="71372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iOS/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MacOSX</a:t>
            </a:r>
            <a:br>
              <a:rPr lang="en-US" b="1">
                <a:ea typeface="Tahoma"/>
                <a:cs typeface="Tahoma"/>
              </a:rPr>
            </a:b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/Windows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3F7873-DEFF-AEE1-E7CA-2F223B797240}"/>
              </a:ext>
            </a:extLst>
          </p:cNvPr>
          <p:cNvSpPr txBox="1"/>
          <p:nvPr/>
        </p:nvSpPr>
        <p:spPr>
          <a:xfrm>
            <a:off x="3803018" y="5714385"/>
            <a:ext cx="431866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000" b="1">
                <a:ea typeface="Tahoma"/>
                <a:cs typeface="Tahoma"/>
              </a:rPr>
              <a:t>SPARER OGSÅ EN DEL TID TIL PÅLOGGING (ca 600 timer </a:t>
            </a:r>
            <a:r>
              <a:rPr lang="en-US" sz="2000" b="1" err="1">
                <a:ea typeface="Tahoma"/>
                <a:cs typeface="Tahoma"/>
              </a:rPr>
              <a:t>årlig</a:t>
            </a:r>
            <a:r>
              <a:rPr lang="en-US" sz="2000" b="1">
                <a:ea typeface="Tahoma"/>
                <a:cs typeface="Tahoma"/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C1AC34-B7A1-B645-4111-948966B2646B}"/>
              </a:ext>
            </a:extLst>
          </p:cNvPr>
          <p:cNvSpPr/>
          <p:nvPr/>
        </p:nvSpPr>
        <p:spPr>
          <a:xfrm>
            <a:off x="9322001" y="3207478"/>
            <a:ext cx="2136040" cy="920865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FFFF"/>
                </a:solidFill>
                <a:ea typeface="Tahoma"/>
                <a:cs typeface="Tahoma"/>
              </a:rPr>
              <a:t>Android </a:t>
            </a:r>
            <a:r>
              <a:rPr lang="en-US" b="1" dirty="0" err="1">
                <a:solidFill>
                  <a:srgbClr val="FFFFFF"/>
                </a:solidFill>
                <a:ea typeface="Tahoma"/>
                <a:cs typeface="Tahoma"/>
              </a:rPr>
              <a:t>og</a:t>
            </a:r>
            <a:r>
              <a:rPr lang="en-US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dirty="0" err="1">
                <a:solidFill>
                  <a:srgbClr val="FFFFFF"/>
                </a:solidFill>
                <a:ea typeface="Tahoma"/>
                <a:cs typeface="Tahoma"/>
              </a:rPr>
              <a:t>Syncable</a:t>
            </a:r>
            <a:r>
              <a:rPr lang="en-US" b="1" dirty="0">
                <a:solidFill>
                  <a:srgbClr val="FFFFFF"/>
                </a:solidFill>
                <a:ea typeface="Tahoma"/>
                <a:cs typeface="Tahoma"/>
              </a:rPr>
              <a:t> under </a:t>
            </a:r>
            <a:r>
              <a:rPr lang="en-US" b="1" dirty="0" err="1">
                <a:solidFill>
                  <a:srgbClr val="FFFFFF"/>
                </a:solidFill>
                <a:ea typeface="Tahoma"/>
                <a:cs typeface="Tahoma"/>
              </a:rPr>
              <a:t>under</a:t>
            </a:r>
            <a:r>
              <a:rPr lang="en-US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dirty="0" err="1">
                <a:solidFill>
                  <a:srgbClr val="FFFFFF"/>
                </a:solidFill>
                <a:ea typeface="Tahoma"/>
                <a:cs typeface="Tahoma"/>
              </a:rPr>
              <a:t>utvjkling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542066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2FDF78-C87A-E0D2-F223-669B82AF47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9749" y="1824766"/>
            <a:ext cx="2826039" cy="553998"/>
          </a:xfrm>
        </p:spPr>
        <p:txBody>
          <a:bodyPr/>
          <a:lstStyle/>
          <a:p>
            <a:pPr algn="ctr"/>
            <a:r>
              <a:rPr lang="en-US" sz="3600">
                <a:gradFill>
                  <a:gsLst>
                    <a:gs pos="0">
                      <a:srgbClr val="4D1D82"/>
                    </a:gs>
                    <a:gs pos="14000">
                      <a:srgbClr val="8B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ea typeface="Tahoma"/>
                <a:cs typeface="Tahoma"/>
              </a:rPr>
              <a:t>Standard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21017-DE5D-600A-B813-01D4AD419A4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747679" y="1824766"/>
            <a:ext cx="2826038" cy="553998"/>
          </a:xfrm>
        </p:spPr>
        <p:txBody>
          <a:bodyPr/>
          <a:lstStyle/>
          <a:p>
            <a:pPr algn="ctr"/>
            <a:r>
              <a:rPr lang="en-US" sz="3600" err="1">
                <a:gradFill>
                  <a:gsLst>
                    <a:gs pos="0">
                      <a:srgbClr val="4D1D82"/>
                    </a:gs>
                    <a:gs pos="14000">
                      <a:srgbClr val="8B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ea typeface="Tahoma"/>
                <a:cs typeface="Tahoma"/>
              </a:rPr>
              <a:t>Avansert</a:t>
            </a:r>
            <a:endParaRPr lang="en-US" err="1">
              <a:gradFill>
                <a:gsLst>
                  <a:gs pos="0">
                    <a:srgbClr val="4D1D82"/>
                  </a:gs>
                  <a:gs pos="14000">
                    <a:srgbClr val="8B1D82"/>
                  </a:gs>
                  <a:gs pos="50000">
                    <a:srgbClr val="CF022B"/>
                  </a:gs>
                  <a:gs pos="100000">
                    <a:srgbClr val="F07D00"/>
                  </a:gs>
                </a:gsLst>
                <a:lin ang="2400000" scaled="0"/>
              </a:gradFill>
              <a:ea typeface="Tahoma"/>
              <a:cs typeface="Tahoma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419831-BAFA-7578-5D58-98FA416B10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466211" y="1814960"/>
            <a:ext cx="2826039" cy="553998"/>
          </a:xfrm>
        </p:spPr>
        <p:txBody>
          <a:bodyPr/>
          <a:lstStyle/>
          <a:p>
            <a:pPr algn="ctr"/>
            <a:r>
              <a:rPr lang="en-US" sz="3600" err="1">
                <a:gradFill>
                  <a:gsLst>
                    <a:gs pos="0">
                      <a:srgbClr val="4D1D82"/>
                    </a:gs>
                    <a:gs pos="14000">
                      <a:srgbClr val="8B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ea typeface="Tahoma"/>
                <a:cs typeface="Tahoma"/>
              </a:rPr>
              <a:t>Optimalt</a:t>
            </a:r>
            <a:endParaRPr lang="en-US" err="1">
              <a:gradFill>
                <a:gsLst>
                  <a:gs pos="0">
                    <a:srgbClr val="4D1D82"/>
                  </a:gs>
                  <a:gs pos="14000">
                    <a:srgbClr val="8B1D82"/>
                  </a:gs>
                  <a:gs pos="50000">
                    <a:srgbClr val="CF022B"/>
                  </a:gs>
                  <a:gs pos="100000">
                    <a:srgbClr val="F07D00"/>
                  </a:gs>
                </a:gsLst>
                <a:lin ang="2400000" scaled="0"/>
              </a:gradFill>
              <a:ea typeface="Tahoma"/>
              <a:cs typeface="Tahoma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DB1FDD-766F-3E35-3F22-FF8629479FF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4485" y="2381654"/>
            <a:ext cx="2236568" cy="319614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latin typeface="Tahoma"/>
                <a:ea typeface="Tahoma"/>
                <a:cs typeface="Tahoma"/>
              </a:rPr>
              <a:t>Autentiserer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identitet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ved</a:t>
            </a:r>
            <a:r>
              <a:rPr lang="en-US">
                <a:latin typeface="Tahoma"/>
                <a:ea typeface="Tahoma"/>
                <a:cs typeface="Tahoma"/>
              </a:rPr>
              <a:t> bruk av </a:t>
            </a:r>
            <a:r>
              <a:rPr lang="en-US" err="1">
                <a:latin typeface="Tahoma"/>
                <a:ea typeface="Tahoma"/>
                <a:cs typeface="Tahoma"/>
              </a:rPr>
              <a:t>enten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passord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eller</a:t>
            </a:r>
            <a:r>
              <a:rPr lang="en-US">
                <a:latin typeface="Tahoma"/>
                <a:ea typeface="Tahoma"/>
                <a:cs typeface="Tahoma"/>
              </a:rPr>
              <a:t> multi-</a:t>
            </a:r>
            <a:r>
              <a:rPr lang="en-US" err="1">
                <a:latin typeface="Tahoma"/>
                <a:ea typeface="Tahoma"/>
                <a:cs typeface="Tahoma"/>
              </a:rPr>
              <a:t>faktor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autentisering</a:t>
            </a:r>
            <a:r>
              <a:rPr lang="en-US">
                <a:latin typeface="Tahoma"/>
                <a:ea typeface="Tahoma"/>
                <a:cs typeface="Tahoma"/>
              </a:rPr>
              <a:t> (MFA) med </a:t>
            </a:r>
            <a:r>
              <a:rPr lang="en-US" err="1">
                <a:latin typeface="Tahoma"/>
                <a:ea typeface="Tahoma"/>
                <a:cs typeface="Tahoma"/>
              </a:rPr>
              <a:t>statisk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tilgang</a:t>
            </a:r>
            <a:r>
              <a:rPr lang="en-US">
                <a:latin typeface="Tahoma"/>
                <a:ea typeface="Tahoma"/>
                <a:cs typeface="Tahoma"/>
              </a:rPr>
              <a:t> for </a:t>
            </a:r>
            <a:r>
              <a:rPr lang="en-US" err="1">
                <a:latin typeface="Tahoma"/>
                <a:ea typeface="Tahoma"/>
                <a:cs typeface="Tahoma"/>
              </a:rPr>
              <a:t>identitetsbekreftelse</a:t>
            </a:r>
            <a:r>
              <a:rPr lang="en-US">
                <a:latin typeface="Tahoma"/>
                <a:ea typeface="Tahoma"/>
                <a:cs typeface="Tahoma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Tahoma"/>
                <a:ea typeface="Tahoma"/>
                <a:cs typeface="Tahoma"/>
              </a:rPr>
              <a:t>Gjør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begrensede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vurderinger</a:t>
            </a:r>
            <a:r>
              <a:rPr lang="en-US">
                <a:latin typeface="Tahoma"/>
                <a:ea typeface="Tahoma"/>
                <a:cs typeface="Tahoma"/>
              </a:rPr>
              <a:t> av </a:t>
            </a:r>
            <a:r>
              <a:rPr lang="en-US" err="1">
                <a:latin typeface="Tahoma"/>
                <a:ea typeface="Tahoma"/>
                <a:cs typeface="Tahoma"/>
              </a:rPr>
              <a:t>identitetsrisiko</a:t>
            </a:r>
            <a:r>
              <a:rPr lang="en-US">
                <a:latin typeface="Tahoma"/>
                <a:ea typeface="Tahoma"/>
                <a:cs typeface="Tahoma"/>
              </a:rPr>
              <a:t> (dvs. sannsynligheten for at </a:t>
            </a:r>
            <a:r>
              <a:rPr lang="en-US" err="1">
                <a:latin typeface="Tahoma"/>
                <a:ea typeface="Tahoma"/>
                <a:cs typeface="Tahoma"/>
              </a:rPr>
              <a:t>en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identitet</a:t>
            </a:r>
            <a:r>
              <a:rPr lang="en-US">
                <a:latin typeface="Tahoma"/>
                <a:ea typeface="Tahoma"/>
                <a:cs typeface="Tahoma"/>
              </a:rPr>
              <a:t> er </a:t>
            </a:r>
            <a:r>
              <a:rPr lang="en-US" err="1">
                <a:latin typeface="Tahoma"/>
                <a:ea typeface="Tahoma"/>
                <a:cs typeface="Tahoma"/>
              </a:rPr>
              <a:t>kompromittert</a:t>
            </a:r>
            <a:r>
              <a:rPr lang="en-US">
                <a:latin typeface="Tahoma"/>
                <a:ea typeface="Tahoma"/>
                <a:cs typeface="Tahoma"/>
              </a:rPr>
              <a:t>).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E42D4C-9620-4938-72FC-605A3E03F53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977716" y="2381654"/>
            <a:ext cx="2236568" cy="319614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err="1">
                <a:latin typeface="Tahoma"/>
                <a:ea typeface="Tahoma"/>
                <a:cs typeface="Tahoma"/>
              </a:rPr>
              <a:t>Autoriserer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tilgang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inkludert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privilegerte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tilgangsforespørsler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som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utløper</a:t>
            </a:r>
            <a:r>
              <a:rPr lang="en-US">
                <a:latin typeface="Tahoma"/>
                <a:ea typeface="Tahoma"/>
                <a:cs typeface="Tahoma"/>
              </a:rPr>
              <a:t> med </a:t>
            </a:r>
            <a:r>
              <a:rPr lang="en-US" err="1">
                <a:latin typeface="Tahoma"/>
                <a:ea typeface="Tahoma"/>
                <a:cs typeface="Tahoma"/>
              </a:rPr>
              <a:t>automatisk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gjennomgang</a:t>
            </a:r>
            <a:r>
              <a:rPr lang="en-US">
                <a:latin typeface="Tahoma"/>
                <a:ea typeface="Tahoma"/>
                <a:cs typeface="Tahoma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latin typeface="Tahoma"/>
                <a:ea typeface="Tahoma"/>
                <a:cs typeface="Tahoma"/>
              </a:rPr>
              <a:t>Autentiserer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identitet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ved</a:t>
            </a:r>
            <a:r>
              <a:rPr lang="en-US">
                <a:latin typeface="Tahoma"/>
                <a:ea typeface="Tahoma"/>
                <a:cs typeface="Tahoma"/>
              </a:rPr>
              <a:t> bruk av MFA, </a:t>
            </a:r>
            <a:r>
              <a:rPr lang="en-US" err="1">
                <a:latin typeface="Tahoma"/>
                <a:ea typeface="Tahoma"/>
                <a:cs typeface="Tahoma"/>
              </a:rPr>
              <a:t>som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kan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inkludere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passord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som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én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faktor</a:t>
            </a:r>
            <a:r>
              <a:rPr lang="en-US">
                <a:latin typeface="Tahoma"/>
                <a:ea typeface="Tahoma"/>
                <a:cs typeface="Tahoma"/>
              </a:rPr>
              <a:t>, </a:t>
            </a:r>
            <a:r>
              <a:rPr lang="en-US" err="1">
                <a:latin typeface="Tahoma"/>
                <a:ea typeface="Tahoma"/>
                <a:cs typeface="Tahoma"/>
              </a:rPr>
              <a:t>og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krever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validering</a:t>
            </a:r>
            <a:r>
              <a:rPr lang="en-US">
                <a:latin typeface="Tahoma"/>
                <a:ea typeface="Tahoma"/>
                <a:cs typeface="Tahoma"/>
              </a:rPr>
              <a:t> av </a:t>
            </a:r>
            <a:r>
              <a:rPr lang="en-US" err="1">
                <a:latin typeface="Tahoma"/>
                <a:ea typeface="Tahoma"/>
                <a:cs typeface="Tahoma"/>
              </a:rPr>
              <a:t>flere</a:t>
            </a:r>
            <a:r>
              <a:rPr lang="en-US">
                <a:latin typeface="Tahoma"/>
                <a:ea typeface="Tahoma"/>
                <a:cs typeface="Tahoma"/>
              </a:rPr>
              <a:t> </a:t>
            </a:r>
            <a:r>
              <a:rPr lang="en-US" err="1">
                <a:latin typeface="Tahoma"/>
                <a:ea typeface="Tahoma"/>
                <a:cs typeface="Tahoma"/>
              </a:rPr>
              <a:t>identitetsattributter</a:t>
            </a:r>
            <a:r>
              <a:rPr lang="en-US">
                <a:latin typeface="Tahoma"/>
                <a:ea typeface="Tahoma"/>
                <a:cs typeface="Tahoma"/>
              </a:rPr>
              <a:t> (</a:t>
            </a:r>
            <a:r>
              <a:rPr lang="en-US" err="1">
                <a:latin typeface="Tahoma"/>
                <a:ea typeface="Tahoma"/>
                <a:cs typeface="Tahoma"/>
              </a:rPr>
              <a:t>f.eks</a:t>
            </a:r>
            <a:r>
              <a:rPr lang="en-US">
                <a:latin typeface="Tahoma"/>
                <a:ea typeface="Tahoma"/>
                <a:cs typeface="Tahoma"/>
              </a:rPr>
              <a:t>. </a:t>
            </a:r>
            <a:r>
              <a:rPr lang="en-US" err="1">
                <a:latin typeface="Tahoma"/>
                <a:ea typeface="Tahoma"/>
                <a:cs typeface="Tahoma"/>
              </a:rPr>
              <a:t>lokasjon</a:t>
            </a:r>
            <a:endParaRPr lang="en-US">
              <a:latin typeface="Tahoma"/>
              <a:ea typeface="Tahoma"/>
              <a:cs typeface="Tahoma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8E9737-F2E6-D4BE-612C-ABEF445F79FE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574041" y="2381654"/>
            <a:ext cx="2610378" cy="3196148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ahoma"/>
                <a:ea typeface="Tahoma"/>
                <a:cs typeface="Tahoma"/>
              </a:rPr>
              <a:t>Validerer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kontinuerlig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identiteten</a:t>
            </a:r>
            <a:r>
              <a:rPr lang="en-US" dirty="0">
                <a:latin typeface="Tahoma"/>
                <a:ea typeface="Tahoma"/>
                <a:cs typeface="Tahoma"/>
              </a:rPr>
              <a:t> med phishing-</a:t>
            </a:r>
            <a:r>
              <a:rPr lang="en-US" dirty="0" err="1">
                <a:latin typeface="Tahoma"/>
                <a:ea typeface="Tahoma"/>
                <a:cs typeface="Tahoma"/>
              </a:rPr>
              <a:t>resistent</a:t>
            </a:r>
            <a:r>
              <a:rPr lang="en-US" dirty="0">
                <a:latin typeface="Tahoma"/>
                <a:ea typeface="Tahoma"/>
                <a:cs typeface="Tahoma"/>
              </a:rPr>
              <a:t> MFA.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Tahoma"/>
                <a:ea typeface="Tahoma"/>
                <a:cs typeface="Tahoma"/>
              </a:rPr>
              <a:t>Vurderer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identitetsrisiko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i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sanntid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basert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på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kontinuerlig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analyse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og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dynamiske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regler</a:t>
            </a:r>
            <a:r>
              <a:rPr lang="en-US" dirty="0">
                <a:latin typeface="Tahoma"/>
                <a:ea typeface="Tahoma"/>
                <a:cs typeface="Tahom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ahoma"/>
                <a:ea typeface="Tahoma"/>
                <a:cs typeface="Tahoma"/>
              </a:rPr>
              <a:t>Bruker </a:t>
            </a:r>
            <a:r>
              <a:rPr lang="en-US" dirty="0" err="1">
                <a:latin typeface="Tahoma"/>
                <a:ea typeface="Tahoma"/>
                <a:cs typeface="Tahoma"/>
              </a:rPr>
              <a:t>automatisering</a:t>
            </a:r>
            <a:r>
              <a:rPr lang="en-US" dirty="0">
                <a:latin typeface="Tahoma"/>
                <a:ea typeface="Tahoma"/>
                <a:cs typeface="Tahoma"/>
              </a:rPr>
              <a:t> for å </a:t>
            </a:r>
            <a:r>
              <a:rPr lang="en-US" dirty="0" err="1">
                <a:latin typeface="Tahoma"/>
                <a:ea typeface="Tahoma"/>
                <a:cs typeface="Tahoma"/>
              </a:rPr>
              <a:t>autorisere</a:t>
            </a:r>
            <a:r>
              <a:rPr lang="en-US" dirty="0">
                <a:latin typeface="Tahoma"/>
                <a:ea typeface="Tahoma"/>
                <a:cs typeface="Tahoma"/>
              </a:rPr>
              <a:t> </a:t>
            </a:r>
            <a:r>
              <a:rPr lang="en-US" dirty="0" err="1">
                <a:latin typeface="Tahoma"/>
                <a:ea typeface="Tahoma"/>
                <a:cs typeface="Tahoma"/>
              </a:rPr>
              <a:t>sesjonsbasert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tilgang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som</a:t>
            </a:r>
            <a:r>
              <a:rPr lang="en-US" dirty="0">
                <a:latin typeface="Tahoma"/>
                <a:ea typeface="Tahoma"/>
                <a:cs typeface="Tahoma"/>
              </a:rPr>
              <a:t> er </a:t>
            </a:r>
            <a:r>
              <a:rPr lang="en-US" dirty="0" err="1">
                <a:latin typeface="Tahoma"/>
                <a:ea typeface="Tahoma"/>
                <a:cs typeface="Tahoma"/>
              </a:rPr>
              <a:t>skreddersydd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til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handlinger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og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individuelle</a:t>
            </a:r>
            <a:r>
              <a:rPr lang="en-US" dirty="0">
                <a:latin typeface="Tahoma"/>
                <a:ea typeface="Tahoma"/>
                <a:cs typeface="Tahoma"/>
              </a:rPr>
              <a:t> </a:t>
            </a:r>
            <a:r>
              <a:rPr lang="en-US" dirty="0" err="1">
                <a:latin typeface="Tahoma"/>
                <a:ea typeface="Tahoma"/>
                <a:cs typeface="Tahoma"/>
              </a:rPr>
              <a:t>ressursbehov</a:t>
            </a:r>
            <a:r>
              <a:rPr lang="en-US" dirty="0">
                <a:latin typeface="Tahoma"/>
                <a:ea typeface="Tahoma"/>
                <a:cs typeface="Tahoma"/>
              </a:rPr>
              <a:t>.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1870D10-A8D2-4086-590B-EB21F0BC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10585448" cy="858697"/>
          </a:xfrm>
        </p:spPr>
        <p:txBody>
          <a:bodyPr/>
          <a:lstStyle/>
          <a:p>
            <a:r>
              <a:rPr lang="en-US" err="1">
                <a:ea typeface="Tahoma"/>
                <a:cs typeface="Tahoma"/>
              </a:rPr>
              <a:t>Adosjon</a:t>
            </a:r>
            <a:r>
              <a:rPr lang="en-US" dirty="0">
                <a:ea typeface="Tahoma"/>
                <a:cs typeface="Tahoma"/>
              </a:rPr>
              <a:t> </a:t>
            </a:r>
            <a:r>
              <a:rPr lang="en-US" err="1">
                <a:ea typeface="Tahoma"/>
                <a:cs typeface="Tahoma"/>
              </a:rPr>
              <a:t>og</a:t>
            </a:r>
            <a:r>
              <a:rPr lang="en-US" dirty="0">
                <a:ea typeface="Tahoma"/>
                <a:cs typeface="Tahoma"/>
              </a:rPr>
              <a:t> </a:t>
            </a:r>
            <a:r>
              <a:rPr lang="en-US" err="1">
                <a:ea typeface="Tahoma"/>
                <a:cs typeface="Tahoma"/>
              </a:rPr>
              <a:t>modenhet</a:t>
            </a:r>
            <a:r>
              <a:rPr lang="en-US" dirty="0">
                <a:ea typeface="Tahoma"/>
                <a:cs typeface="Tahoma"/>
              </a:rPr>
              <a:t> </a:t>
            </a:r>
            <a:br>
              <a:rPr lang="en-US" dirty="0">
                <a:ea typeface="Tahoma"/>
                <a:cs typeface="Tahoma"/>
              </a:rPr>
            </a:br>
            <a:r>
              <a:rPr lang="en-US" sz="2800" dirty="0">
                <a:ea typeface="Tahoma"/>
                <a:cs typeface="Tahoma"/>
              </a:rPr>
              <a:t>(CISA </a:t>
            </a:r>
            <a:r>
              <a:rPr lang="en-US" sz="2800" err="1">
                <a:ea typeface="Tahoma"/>
                <a:cs typeface="Tahoma"/>
              </a:rPr>
              <a:t>Identitet</a:t>
            </a:r>
            <a:r>
              <a:rPr lang="en-US" sz="2800" dirty="0">
                <a:ea typeface="Tahoma"/>
                <a:cs typeface="Tahoma"/>
              </a:rPr>
              <a:t> Pillar Zero-Trust)</a:t>
            </a:r>
            <a:endParaRPr lang="en-US" sz="3200" dirty="0" err="1">
              <a:ea typeface="Tahoma"/>
              <a:cs typeface="Tahoma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14D830-5FFF-4C3F-E895-75C3AC965485}"/>
              </a:ext>
            </a:extLst>
          </p:cNvPr>
          <p:cNvSpPr/>
          <p:nvPr/>
        </p:nvSpPr>
        <p:spPr>
          <a:xfrm>
            <a:off x="3241428" y="5373216"/>
            <a:ext cx="2096633" cy="4787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err="1">
                <a:solidFill>
                  <a:srgbClr val="FFFFFF"/>
                </a:solidFill>
                <a:ea typeface="Tahoma"/>
                <a:cs typeface="Tahoma"/>
              </a:rPr>
              <a:t>Fleste</a:t>
            </a:r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 er et </a:t>
            </a:r>
            <a:r>
              <a:rPr lang="en-US" sz="1400" b="1" dirty="0" err="1">
                <a:solidFill>
                  <a:srgbClr val="FFFFFF"/>
                </a:solidFill>
                <a:ea typeface="Tahoma"/>
                <a:cs typeface="Tahoma"/>
              </a:rPr>
              <a:t>sted</a:t>
            </a:r>
            <a:r>
              <a:rPr lang="en-US" sz="1400" b="1" dirty="0">
                <a:solidFill>
                  <a:srgbClr val="FFFFFF"/>
                </a:solidFill>
                <a:ea typeface="Tahoma"/>
                <a:cs typeface="Tahoma"/>
              </a:rPr>
              <a:t> her</a:t>
            </a:r>
            <a:endParaRPr lang="en-US" sz="1400">
              <a:ea typeface="Tahoma"/>
              <a:cs typeface="Tahoma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BB4776-DCCA-0408-E101-881527C1A590}"/>
              </a:ext>
            </a:extLst>
          </p:cNvPr>
          <p:cNvSpPr/>
          <p:nvPr/>
        </p:nvSpPr>
        <p:spPr>
          <a:xfrm>
            <a:off x="6901633" y="5373216"/>
            <a:ext cx="2096633" cy="10909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no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Krever </a:t>
            </a:r>
            <a:r>
              <a:rPr lang="en-US" sz="1200" b="1" err="1">
                <a:solidFill>
                  <a:srgbClr val="FFFFFF"/>
                </a:solidFill>
                <a:ea typeface="Tahoma"/>
                <a:cs typeface="Tahoma"/>
              </a:rPr>
              <a:t>også</a:t>
            </a: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 nye </a:t>
            </a:r>
            <a:r>
              <a:rPr lang="en-US" sz="1200" b="1" err="1">
                <a:solidFill>
                  <a:srgbClr val="FFFFFF"/>
                </a:solidFill>
                <a:ea typeface="Tahoma"/>
                <a:cs typeface="Tahoma"/>
              </a:rPr>
              <a:t>metoder</a:t>
            </a: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 for å </a:t>
            </a:r>
            <a:r>
              <a:rPr lang="en-US" sz="1200" b="1" err="1">
                <a:solidFill>
                  <a:srgbClr val="FFFFFF"/>
                </a:solidFill>
                <a:ea typeface="Tahoma"/>
                <a:cs typeface="Tahoma"/>
              </a:rPr>
              <a:t>nå</a:t>
            </a: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 interne </a:t>
            </a:r>
            <a:r>
              <a:rPr lang="en-US" sz="1200" b="1" err="1">
                <a:solidFill>
                  <a:srgbClr val="FFFFFF"/>
                </a:solidFill>
                <a:ea typeface="Tahoma"/>
                <a:cs typeface="Tahoma"/>
              </a:rPr>
              <a:t>tjenester</a:t>
            </a: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 – </a:t>
            </a:r>
            <a:r>
              <a:rPr lang="en-US" sz="1200" b="1" err="1">
                <a:solidFill>
                  <a:srgbClr val="FFFFFF"/>
                </a:solidFill>
                <a:ea typeface="Tahoma"/>
                <a:cs typeface="Tahoma"/>
              </a:rPr>
              <a:t>Uavhengig</a:t>
            </a: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200" b="1" err="1">
                <a:solidFill>
                  <a:srgbClr val="FFFFFF"/>
                </a:solidFill>
                <a:ea typeface="Tahoma"/>
                <a:cs typeface="Tahoma"/>
              </a:rPr>
              <a:t>hvor</a:t>
            </a: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200" b="1" err="1">
                <a:solidFill>
                  <a:srgbClr val="FFFFFF"/>
                </a:solidFill>
                <a:ea typeface="Tahoma"/>
                <a:cs typeface="Tahoma"/>
              </a:rPr>
              <a:t>klienten</a:t>
            </a: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1200" b="1" err="1">
                <a:solidFill>
                  <a:srgbClr val="FFFFFF"/>
                </a:solidFill>
                <a:ea typeface="Tahoma"/>
                <a:cs typeface="Tahoma"/>
              </a:rPr>
              <a:t>befinner</a:t>
            </a:r>
            <a:r>
              <a:rPr lang="en-US" sz="1200" b="1" dirty="0">
                <a:solidFill>
                  <a:srgbClr val="FFFFFF"/>
                </a:solidFill>
                <a:ea typeface="Tahoma"/>
                <a:cs typeface="Tahoma"/>
              </a:rPr>
              <a:t> seg </a:t>
            </a:r>
          </a:p>
        </p:txBody>
      </p:sp>
    </p:spTree>
    <p:extLst>
      <p:ext uri="{BB962C8B-B14F-4D97-AF65-F5344CB8AC3E}">
        <p14:creationId xmlns:p14="http://schemas.microsoft.com/office/powerpoint/2010/main" val="3820476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AEAB62-3080-6938-44CA-7C15273AAF6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94485" y="2220143"/>
            <a:ext cx="2236568" cy="738664"/>
          </a:xfrm>
        </p:spPr>
        <p:txBody>
          <a:bodyPr/>
          <a:lstStyle/>
          <a:p>
            <a:r>
              <a:rPr lang="en-US" sz="4800">
                <a:gradFill>
                  <a:gsLst>
                    <a:gs pos="0">
                      <a:srgbClr val="4D1D82"/>
                    </a:gs>
                    <a:gs pos="14000">
                      <a:srgbClr val="8B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ea typeface="Tahoma"/>
                <a:cs typeface="Tahoma"/>
              </a:rPr>
              <a:t>99,9%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3F369A3-9B4A-0AD1-6E77-5586B88615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4485" y="3087926"/>
            <a:ext cx="2236568" cy="2367669"/>
          </a:xfrm>
        </p:spPr>
        <p:txBody>
          <a:bodyPr/>
          <a:lstStyle/>
          <a:p>
            <a:r>
              <a:rPr lang="en-US" sz="1500">
                <a:latin typeface="Tahoma"/>
                <a:ea typeface="Tahoma"/>
                <a:cs typeface="Tahoma"/>
              </a:rPr>
              <a:t>MFA </a:t>
            </a:r>
            <a:r>
              <a:rPr lang="en-US" sz="1500" err="1">
                <a:latin typeface="Tahoma"/>
                <a:ea typeface="Tahoma"/>
                <a:cs typeface="Tahoma"/>
              </a:rPr>
              <a:t>kan</a:t>
            </a:r>
            <a:r>
              <a:rPr lang="en-US" sz="1500">
                <a:latin typeface="Tahoma"/>
                <a:ea typeface="Tahoma"/>
                <a:cs typeface="Tahoma"/>
              </a:rPr>
              <a:t> </a:t>
            </a:r>
            <a:r>
              <a:rPr lang="en-US" sz="1500" err="1">
                <a:latin typeface="Tahoma"/>
                <a:ea typeface="Tahoma"/>
                <a:cs typeface="Tahoma"/>
              </a:rPr>
              <a:t>blokkere</a:t>
            </a:r>
            <a:r>
              <a:rPr lang="en-US" sz="1500">
                <a:latin typeface="Tahoma"/>
                <a:ea typeface="Tahoma"/>
                <a:cs typeface="Tahoma"/>
              </a:rPr>
              <a:t> over 99,9 </a:t>
            </a:r>
            <a:r>
              <a:rPr lang="en-US" sz="1500" err="1">
                <a:latin typeface="Tahoma"/>
                <a:ea typeface="Tahoma"/>
                <a:cs typeface="Tahoma"/>
              </a:rPr>
              <a:t>prosent</a:t>
            </a:r>
            <a:r>
              <a:rPr lang="en-US" sz="1500">
                <a:latin typeface="Tahoma"/>
                <a:ea typeface="Tahoma"/>
                <a:cs typeface="Tahoma"/>
              </a:rPr>
              <a:t> av </a:t>
            </a:r>
            <a:r>
              <a:rPr lang="en-US" sz="1500" err="1">
                <a:latin typeface="Tahoma"/>
                <a:ea typeface="Tahoma"/>
                <a:cs typeface="Tahoma"/>
              </a:rPr>
              <a:t>angrep</a:t>
            </a:r>
            <a:r>
              <a:rPr lang="en-US" sz="1500">
                <a:latin typeface="Tahoma"/>
                <a:ea typeface="Tahoma"/>
                <a:cs typeface="Tahoma"/>
              </a:rPr>
              <a:t> </a:t>
            </a:r>
            <a:r>
              <a:rPr lang="en-US" sz="1500" err="1">
                <a:latin typeface="Tahoma"/>
                <a:ea typeface="Tahoma"/>
                <a:cs typeface="Tahoma"/>
              </a:rPr>
              <a:t>på</a:t>
            </a:r>
            <a:r>
              <a:rPr lang="en-US" sz="1500">
                <a:latin typeface="Tahoma"/>
                <a:ea typeface="Tahoma"/>
                <a:cs typeface="Tahoma"/>
              </a:rPr>
              <a:t> </a:t>
            </a:r>
            <a:r>
              <a:rPr lang="en-US" sz="1500" err="1">
                <a:latin typeface="Tahoma"/>
                <a:ea typeface="Tahoma"/>
                <a:cs typeface="Tahoma"/>
              </a:rPr>
              <a:t>kontoer</a:t>
            </a:r>
            <a:r>
              <a:rPr lang="en-US" sz="1500">
                <a:latin typeface="Tahoma"/>
                <a:ea typeface="Tahoma"/>
                <a:cs typeface="Tahoma"/>
              </a:rPr>
              <a:t> </a:t>
            </a:r>
            <a:r>
              <a:rPr lang="en-US" sz="1500" err="1">
                <a:latin typeface="Tahoma"/>
                <a:ea typeface="Tahoma"/>
                <a:cs typeface="Tahoma"/>
              </a:rPr>
              <a:t>som</a:t>
            </a:r>
            <a:r>
              <a:rPr lang="en-US" sz="1500">
                <a:latin typeface="Tahoma"/>
                <a:ea typeface="Tahoma"/>
                <a:cs typeface="Tahoma"/>
              </a:rPr>
              <a:t> </a:t>
            </a:r>
            <a:r>
              <a:rPr lang="en-US" sz="1500" err="1">
                <a:latin typeface="Tahoma"/>
                <a:ea typeface="Tahoma"/>
                <a:cs typeface="Tahoma"/>
              </a:rPr>
              <a:t>fører</a:t>
            </a:r>
            <a:r>
              <a:rPr lang="en-US" sz="1500">
                <a:latin typeface="Tahoma"/>
                <a:ea typeface="Tahoma"/>
                <a:cs typeface="Tahoma"/>
              </a:rPr>
              <a:t> </a:t>
            </a:r>
            <a:r>
              <a:rPr lang="en-US" sz="1500" err="1">
                <a:latin typeface="Tahoma"/>
                <a:ea typeface="Tahoma"/>
                <a:cs typeface="Tahoma"/>
              </a:rPr>
              <a:t>til</a:t>
            </a:r>
            <a:r>
              <a:rPr lang="en-US" sz="1500">
                <a:latin typeface="Tahoma"/>
                <a:ea typeface="Tahoma"/>
                <a:cs typeface="Tahoma"/>
              </a:rPr>
              <a:t> </a:t>
            </a:r>
            <a:r>
              <a:rPr lang="en-US" sz="1500" err="1">
                <a:latin typeface="Tahoma"/>
                <a:ea typeface="Tahoma"/>
                <a:cs typeface="Tahoma"/>
              </a:rPr>
              <a:t>kompromittering</a:t>
            </a:r>
            <a:r>
              <a:rPr lang="en-US" sz="1500">
                <a:latin typeface="Tahoma"/>
                <a:ea typeface="Tahoma"/>
                <a:cs typeface="Tahoma"/>
              </a:rPr>
              <a:t>.</a:t>
            </a:r>
            <a:endParaRPr lang="en-US"/>
          </a:p>
          <a:p>
            <a:endParaRPr lang="en-US" sz="1500" b="1">
              <a:latin typeface="Segoe UI"/>
              <a:ea typeface="Tahoma" panose="020B0604030504040204" pitchFamily="34" charset="0"/>
              <a:cs typeface="Segoe UI"/>
            </a:endParaRPr>
          </a:p>
          <a:p>
            <a:r>
              <a:rPr lang="en-US" sz="1500" b="1">
                <a:latin typeface="Segoe UI"/>
                <a:cs typeface="Segoe UI"/>
              </a:rPr>
              <a:t>Kilde: </a:t>
            </a:r>
            <a:r>
              <a:rPr lang="en-US" sz="1500">
                <a:latin typeface="Segoe UI"/>
                <a:cs typeface="Segoe UI"/>
              </a:rPr>
              <a:t>Microsoft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0DE1F19-2BCA-2A73-C4D2-5D861EDA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2341D8-A5ED-904A-78BD-EF1DCB15862D}"/>
              </a:ext>
            </a:extLst>
          </p:cNvPr>
          <p:cNvSpPr txBox="1"/>
          <p:nvPr/>
        </p:nvSpPr>
        <p:spPr>
          <a:xfrm>
            <a:off x="4724400" y="2216965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4800" b="1">
                <a:gradFill>
                  <a:gsLst>
                    <a:gs pos="0">
                      <a:srgbClr val="4D1D82"/>
                    </a:gs>
                    <a:gs pos="14000">
                      <a:srgbClr val="8B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  <a:ea typeface="Tahoma"/>
                <a:cs typeface="Tahoma"/>
              </a:rPr>
              <a:t>99,99%</a:t>
            </a:r>
            <a:r>
              <a:rPr lang="en-US" sz="4800">
                <a:ea typeface="Tahoma"/>
                <a:cs typeface="Tahoma"/>
              </a:rPr>
              <a:t>​</a:t>
            </a:r>
            <a:endParaRPr lang="en-US"/>
          </a:p>
        </p:txBody>
      </p:sp>
      <p:pic>
        <p:nvPicPr>
          <p:cNvPr id="3" name="Picture 2" descr="xkcd: Security">
            <a:extLst>
              <a:ext uri="{FF2B5EF4-FFF2-40B4-BE49-F238E27FC236}">
                <a16:creationId xmlns:a16="http://schemas.microsoft.com/office/drawing/2014/main" id="{531E453F-63F7-4776-3C08-BB4DEF15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708" y="3359242"/>
            <a:ext cx="4110525" cy="2518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E2FCC0-3160-391F-33BC-38F1905BDAA4}"/>
              </a:ext>
            </a:extLst>
          </p:cNvPr>
          <p:cNvSpPr txBox="1"/>
          <p:nvPr/>
        </p:nvSpPr>
        <p:spPr>
          <a:xfrm>
            <a:off x="8491670" y="2252572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4800" b="1">
                <a:gradFill>
                  <a:gsLst>
                    <a:gs pos="0">
                      <a:srgbClr val="4D1D82"/>
                    </a:gs>
                    <a:gs pos="14000">
                      <a:srgbClr val="8B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+mj-lt"/>
                <a:ea typeface="Tahoma"/>
                <a:cs typeface="Tahoma"/>
              </a:rPr>
              <a:t>00,01%</a:t>
            </a:r>
            <a:r>
              <a:rPr lang="en-US" sz="4800">
                <a:ea typeface="Tahoma"/>
                <a:cs typeface="Tahoma"/>
              </a:rPr>
              <a:t>​</a:t>
            </a:r>
            <a:endParaRPr lang="en-US">
              <a:ea typeface="Tahoma"/>
              <a:cs typeface="Tahoma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00E0BEE4-4EDD-3B75-D8F4-E92634839C19}"/>
              </a:ext>
            </a:extLst>
          </p:cNvPr>
          <p:cNvSpPr txBox="1">
            <a:spLocks/>
          </p:cNvSpPr>
          <p:nvPr/>
        </p:nvSpPr>
        <p:spPr>
          <a:xfrm>
            <a:off x="4978848" y="3090775"/>
            <a:ext cx="2236568" cy="236766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err="1">
                <a:latin typeface="Tahoma"/>
                <a:ea typeface="Tahoma"/>
                <a:cs typeface="Tahoma"/>
              </a:rPr>
              <a:t>Blokkering</a:t>
            </a:r>
            <a:r>
              <a:rPr lang="en-US" sz="1500" dirty="0">
                <a:latin typeface="Tahoma"/>
                <a:ea typeface="Tahoma"/>
                <a:cs typeface="Tahoma"/>
              </a:rPr>
              <a:t> av </a:t>
            </a:r>
            <a:r>
              <a:rPr lang="en-US" sz="1500" err="1">
                <a:latin typeface="Tahoma"/>
                <a:ea typeface="Tahoma"/>
                <a:cs typeface="Tahoma"/>
              </a:rPr>
              <a:t>identitetsbasert</a:t>
            </a:r>
            <a:r>
              <a:rPr lang="en-US" sz="1500" dirty="0">
                <a:latin typeface="Tahoma"/>
                <a:ea typeface="Tahoma"/>
                <a:cs typeface="Tahoma"/>
              </a:rPr>
              <a:t> </a:t>
            </a:r>
            <a:r>
              <a:rPr lang="en-US" sz="1500" err="1">
                <a:latin typeface="Tahoma"/>
                <a:ea typeface="Tahoma"/>
                <a:cs typeface="Tahoma"/>
              </a:rPr>
              <a:t>angrep</a:t>
            </a:r>
            <a:r>
              <a:rPr lang="en-US" sz="1500" dirty="0">
                <a:latin typeface="Tahoma"/>
                <a:ea typeface="Tahoma"/>
                <a:cs typeface="Tahoma"/>
              </a:rPr>
              <a:t>, med bruk av phishing </a:t>
            </a:r>
            <a:r>
              <a:rPr lang="en-US" sz="1500" err="1">
                <a:latin typeface="Tahoma"/>
                <a:ea typeface="Tahoma"/>
                <a:cs typeface="Tahoma"/>
              </a:rPr>
              <a:t>resistent</a:t>
            </a:r>
            <a:r>
              <a:rPr lang="en-US" sz="1500" dirty="0">
                <a:latin typeface="Tahoma"/>
                <a:ea typeface="Tahoma"/>
                <a:cs typeface="Tahoma"/>
              </a:rPr>
              <a:t> </a:t>
            </a:r>
            <a:r>
              <a:rPr lang="en-US" sz="1500" err="1">
                <a:latin typeface="Tahoma"/>
                <a:ea typeface="Tahoma"/>
                <a:cs typeface="Tahoma"/>
              </a:rPr>
              <a:t>autentisering</a:t>
            </a:r>
            <a:endParaRPr lang="en-US" sz="1500">
              <a:latin typeface="Tahoma"/>
              <a:ea typeface="Tahoma"/>
              <a:cs typeface="Tahoma"/>
            </a:endParaRPr>
          </a:p>
          <a:p>
            <a:endParaRPr lang="en-US" sz="1500" dirty="0">
              <a:ea typeface="Tahoma"/>
              <a:cs typeface="Tahoma"/>
            </a:endParaRPr>
          </a:p>
          <a:p>
            <a:r>
              <a:rPr lang="en-US" sz="1500" b="1" dirty="0">
                <a:latin typeface="Segoe UI"/>
                <a:ea typeface="Tahoma"/>
                <a:cs typeface="Segoe UI"/>
              </a:rPr>
              <a:t>Kilde: </a:t>
            </a:r>
            <a:r>
              <a:rPr lang="en-US" sz="1500" dirty="0">
                <a:latin typeface="Segoe UI"/>
                <a:ea typeface="Tahoma"/>
                <a:cs typeface="Segoe UI"/>
              </a:rPr>
              <a:t>Marius (August 2024)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86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CBA4F8D-0AE5-624E-AA0E-D4B8F87CF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Tahoma"/>
                <a:cs typeface="Tahoma"/>
              </a:rPr>
              <a:t>Hva</a:t>
            </a:r>
            <a:r>
              <a:rPr lang="en-US">
                <a:ea typeface="Tahoma"/>
                <a:cs typeface="Tahoma"/>
              </a:rPr>
              <a:t> </a:t>
            </a:r>
            <a:r>
              <a:rPr lang="en-US" err="1">
                <a:ea typeface="Tahoma"/>
                <a:cs typeface="Tahoma"/>
              </a:rPr>
              <a:t>står</a:t>
            </a:r>
            <a:r>
              <a:rPr lang="en-US">
                <a:ea typeface="Tahoma"/>
                <a:cs typeface="Tahoma"/>
              </a:rPr>
              <a:t> vi </a:t>
            </a:r>
            <a:r>
              <a:rPr lang="en-US" err="1">
                <a:ea typeface="Tahoma"/>
                <a:cs typeface="Tahoma"/>
              </a:rPr>
              <a:t>ovenfor</a:t>
            </a:r>
            <a:r>
              <a:rPr lang="en-US">
                <a:ea typeface="Tahoma"/>
                <a:cs typeface="Tahoma"/>
              </a:rPr>
              <a:t>?</a:t>
            </a:r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A04DC-372B-1E00-EF99-8FB4F8A7DB40}"/>
              </a:ext>
            </a:extLst>
          </p:cNvPr>
          <p:cNvSpPr/>
          <p:nvPr/>
        </p:nvSpPr>
        <p:spPr>
          <a:xfrm>
            <a:off x="1266881" y="4882918"/>
            <a:ext cx="2926348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Over 1500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passord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angrep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per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sek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76C12C-0B21-5C05-5ACD-502343BDCD66}"/>
              </a:ext>
            </a:extLst>
          </p:cNvPr>
          <p:cNvSpPr/>
          <p:nvPr/>
        </p:nvSpPr>
        <p:spPr>
          <a:xfrm>
            <a:off x="4343635" y="4882917"/>
            <a:ext cx="2926348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Over 6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milliarder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Password Replay angrep I 2023</a:t>
            </a:r>
            <a:endParaRPr lang="en-US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58071F-8DF4-EFE1-350B-B126154041BF}"/>
              </a:ext>
            </a:extLst>
          </p:cNvPr>
          <p:cNvSpPr/>
          <p:nvPr/>
        </p:nvSpPr>
        <p:spPr>
          <a:xfrm>
            <a:off x="7453260" y="4882916"/>
            <a:ext cx="2926348" cy="914400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Over 40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millioner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phishing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angrep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I 2023</a:t>
            </a:r>
            <a:endParaRPr lang="en-US"/>
          </a:p>
        </p:txBody>
      </p:sp>
      <p:pic>
        <p:nvPicPr>
          <p:cNvPr id="9" name="Picture 8" descr="A close up of a text&#10;&#10;Description automatically generated">
            <a:extLst>
              <a:ext uri="{FF2B5EF4-FFF2-40B4-BE49-F238E27FC236}">
                <a16:creationId xmlns:a16="http://schemas.microsoft.com/office/drawing/2014/main" id="{D950DEBA-2049-0BDC-A40E-6C5DE1DF2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66" y="1089444"/>
            <a:ext cx="7877175" cy="1257300"/>
          </a:xfrm>
          <a:prstGeom prst="rect">
            <a:avLst/>
          </a:prstGeom>
        </p:spPr>
      </p:pic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B5882B8B-52CA-D85F-37FE-78FB37C32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08" y="2686155"/>
            <a:ext cx="6372585" cy="178405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2A93DF9-4DDE-D6AD-D765-C0FB0CD04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946" y="2160283"/>
            <a:ext cx="5113308" cy="23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18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DAC673A-717C-FECD-F1D2-3C09CD4440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/>
              <a:t>let </a:t>
            </a:r>
            <a:r>
              <a:rPr lang="nb-NO" dirty="0" err="1"/>
              <a:t>OfficeHomeSessionIds</a:t>
            </a:r>
            <a:r>
              <a:rPr lang="nb-NO" dirty="0"/>
              <a:t> = </a:t>
            </a:r>
            <a:r>
              <a:rPr lang="nb-NO" dirty="0" err="1"/>
              <a:t>AADSignInEventsBeta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 | </a:t>
            </a:r>
            <a:r>
              <a:rPr lang="nb-NO" dirty="0" err="1"/>
              <a:t>where</a:t>
            </a:r>
            <a:r>
              <a:rPr lang="nb-NO" dirty="0"/>
              <a:t> Timestamp &gt; </a:t>
            </a:r>
            <a:r>
              <a:rPr lang="nb-NO" dirty="0" err="1"/>
              <a:t>ago</a:t>
            </a:r>
            <a:r>
              <a:rPr lang="nb-NO" dirty="0"/>
              <a:t>(1d)</a:t>
            </a:r>
          </a:p>
          <a:p>
            <a:pPr marL="0" indent="0">
              <a:buNone/>
            </a:pPr>
            <a:r>
              <a:rPr lang="nb-NO" dirty="0"/>
              <a:t> 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ErrorCode</a:t>
            </a:r>
            <a:r>
              <a:rPr lang="nb-NO" dirty="0"/>
              <a:t> == 0 </a:t>
            </a:r>
          </a:p>
          <a:p>
            <a:pPr marL="0" indent="0">
              <a:buNone/>
            </a:pPr>
            <a:r>
              <a:rPr lang="nb-NO" dirty="0"/>
              <a:t> 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ApplicationId</a:t>
            </a:r>
            <a:r>
              <a:rPr lang="nb-NO" dirty="0"/>
              <a:t> == "4765445b-32c6-49b0-83e6-1d93765276ca" //</a:t>
            </a:r>
            <a:r>
              <a:rPr lang="nb-NO" dirty="0" err="1"/>
              <a:t>OfficeHome</a:t>
            </a:r>
            <a:r>
              <a:rPr lang="nb-NO" dirty="0"/>
              <a:t> </a:t>
            </a:r>
            <a:r>
              <a:rPr lang="nb-NO" dirty="0" err="1"/>
              <a:t>application</a:t>
            </a:r>
            <a:r>
              <a:rPr lang="nb-NO" dirty="0"/>
              <a:t> </a:t>
            </a:r>
          </a:p>
          <a:p>
            <a:pPr marL="0" indent="0">
              <a:buNone/>
            </a:pPr>
            <a:r>
              <a:rPr lang="nb-NO" dirty="0"/>
              <a:t> 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ClientAppUsed</a:t>
            </a:r>
            <a:r>
              <a:rPr lang="nb-NO" dirty="0"/>
              <a:t> == "</a:t>
            </a:r>
            <a:r>
              <a:rPr lang="nb-NO" dirty="0" err="1"/>
              <a:t>Browser</a:t>
            </a:r>
            <a:r>
              <a:rPr lang="nb-NO" dirty="0"/>
              <a:t>" </a:t>
            </a:r>
          </a:p>
          <a:p>
            <a:pPr marL="0" indent="0">
              <a:buNone/>
            </a:pPr>
            <a:r>
              <a:rPr lang="nb-NO" dirty="0"/>
              <a:t> 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LogonType</a:t>
            </a:r>
            <a:r>
              <a:rPr lang="nb-NO" dirty="0"/>
              <a:t> has "</a:t>
            </a:r>
            <a:r>
              <a:rPr lang="nb-NO" dirty="0" err="1"/>
              <a:t>interactiveUser</a:t>
            </a:r>
            <a:r>
              <a:rPr lang="nb-NO" dirty="0"/>
              <a:t>»</a:t>
            </a:r>
          </a:p>
          <a:p>
            <a:pPr marL="0" indent="0">
              <a:buNone/>
            </a:pPr>
            <a:r>
              <a:rPr lang="nb-NO" dirty="0"/>
              <a:t>  | </a:t>
            </a:r>
            <a:r>
              <a:rPr lang="nb-NO" dirty="0" err="1"/>
              <a:t>summarize</a:t>
            </a:r>
            <a:r>
              <a:rPr lang="nb-NO" dirty="0"/>
              <a:t> </a:t>
            </a:r>
            <a:r>
              <a:rPr lang="nb-NO" dirty="0" err="1"/>
              <a:t>arg_min</a:t>
            </a:r>
            <a:r>
              <a:rPr lang="nb-NO" dirty="0"/>
              <a:t>(Timestamp, Country) by </a:t>
            </a:r>
            <a:r>
              <a:rPr lang="nb-NO" dirty="0" err="1"/>
              <a:t>SessionId</a:t>
            </a:r>
            <a:r>
              <a:rPr lang="nb-NO" dirty="0"/>
              <a:t>; </a:t>
            </a:r>
            <a:r>
              <a:rPr lang="nb-NO" dirty="0" err="1"/>
              <a:t>AADSignInEventsBeta</a:t>
            </a:r>
            <a:r>
              <a:rPr lang="nb-NO" dirty="0"/>
              <a:t> | </a:t>
            </a:r>
            <a:r>
              <a:rPr lang="nb-NO" dirty="0" err="1"/>
              <a:t>where</a:t>
            </a:r>
            <a:r>
              <a:rPr lang="nb-NO" dirty="0"/>
              <a:t> Timestamp &gt; </a:t>
            </a:r>
            <a:r>
              <a:rPr lang="nb-NO" dirty="0" err="1"/>
              <a:t>ago</a:t>
            </a:r>
            <a:r>
              <a:rPr lang="nb-NO" dirty="0"/>
              <a:t>(1d) 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ApplicationId</a:t>
            </a:r>
            <a:r>
              <a:rPr lang="nb-NO" dirty="0"/>
              <a:t> != "4765445b-32c6-49b0-83e6-1d93765276ca" 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ClientAppUsed</a:t>
            </a:r>
            <a:r>
              <a:rPr lang="nb-NO" dirty="0"/>
              <a:t> == "</a:t>
            </a:r>
            <a:r>
              <a:rPr lang="nb-NO" dirty="0" err="1"/>
              <a:t>Browser</a:t>
            </a:r>
            <a:r>
              <a:rPr lang="nb-NO" dirty="0"/>
              <a:t>" |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OtherTimestamp</a:t>
            </a:r>
            <a:r>
              <a:rPr lang="nb-NO" dirty="0"/>
              <a:t> = Timestamp, Application, </a:t>
            </a:r>
            <a:r>
              <a:rPr lang="nb-NO" dirty="0" err="1"/>
              <a:t>ApplicationId</a:t>
            </a:r>
            <a:r>
              <a:rPr lang="nb-NO" dirty="0"/>
              <a:t>, </a:t>
            </a:r>
            <a:r>
              <a:rPr lang="nb-NO" dirty="0" err="1"/>
              <a:t>AccountObjectId</a:t>
            </a:r>
            <a:r>
              <a:rPr lang="nb-NO" dirty="0"/>
              <a:t>, </a:t>
            </a:r>
            <a:r>
              <a:rPr lang="nb-NO" dirty="0" err="1"/>
              <a:t>AccountDisplayName</a:t>
            </a:r>
            <a:r>
              <a:rPr lang="nb-NO" dirty="0"/>
              <a:t>, </a:t>
            </a:r>
            <a:r>
              <a:rPr lang="nb-NO" dirty="0" err="1"/>
              <a:t>OtherCountry</a:t>
            </a:r>
            <a:r>
              <a:rPr lang="nb-NO" dirty="0"/>
              <a:t> = Country, </a:t>
            </a:r>
            <a:r>
              <a:rPr lang="nb-NO" dirty="0" err="1"/>
              <a:t>SessionId</a:t>
            </a:r>
            <a:r>
              <a:rPr lang="nb-NO" dirty="0"/>
              <a:t> | </a:t>
            </a:r>
            <a:r>
              <a:rPr lang="nb-NO" dirty="0" err="1"/>
              <a:t>join</a:t>
            </a:r>
            <a:r>
              <a:rPr lang="nb-NO" dirty="0"/>
              <a:t> </a:t>
            </a:r>
            <a:r>
              <a:rPr lang="nb-NO" dirty="0" err="1"/>
              <a:t>OfficeHomeSessionIds</a:t>
            </a:r>
            <a:r>
              <a:rPr lang="nb-NO" dirty="0"/>
              <a:t> </a:t>
            </a:r>
            <a:r>
              <a:rPr lang="nb-NO" dirty="0" err="1"/>
              <a:t>on</a:t>
            </a:r>
            <a:r>
              <a:rPr lang="nb-NO" dirty="0"/>
              <a:t> </a:t>
            </a:r>
            <a:r>
              <a:rPr lang="nb-NO" dirty="0" err="1"/>
              <a:t>SessionId</a:t>
            </a:r>
            <a:r>
              <a:rPr lang="nb-NO" dirty="0"/>
              <a:t> 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OtherTimestamp</a:t>
            </a:r>
            <a:r>
              <a:rPr lang="nb-NO" dirty="0"/>
              <a:t> &gt; Timestamp and </a:t>
            </a:r>
            <a:r>
              <a:rPr lang="nb-NO" dirty="0" err="1"/>
              <a:t>OtherCountry</a:t>
            </a:r>
            <a:r>
              <a:rPr lang="nb-NO" dirty="0"/>
              <a:t> != Country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7D6FAB5F-4626-452D-E32A-7A732615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Sentinel</a:t>
            </a:r>
            <a:r>
              <a:rPr lang="nb-NO" dirty="0"/>
              <a:t> </a:t>
            </a:r>
            <a:r>
              <a:rPr lang="nb-NO" dirty="0" err="1"/>
              <a:t>Queries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AED03DD2-495A-5B5D-A1A4-45D72F76F27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b-NO" dirty="0"/>
              <a:t>Finne flere påloggingsforsøk fra flere lokasjoner i et kort tidsrom</a:t>
            </a:r>
          </a:p>
        </p:txBody>
      </p:sp>
    </p:spTree>
    <p:extLst>
      <p:ext uri="{BB962C8B-B14F-4D97-AF65-F5344CB8AC3E}">
        <p14:creationId xmlns:p14="http://schemas.microsoft.com/office/powerpoint/2010/main" val="1170833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7904912A-2706-EB70-F600-9071C47106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nb-NO" dirty="0" err="1"/>
              <a:t>SecurityAlert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ProviderName</a:t>
            </a:r>
            <a:r>
              <a:rPr lang="nb-NO" dirty="0"/>
              <a:t> == "OATP"</a:t>
            </a:r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AlertName</a:t>
            </a:r>
            <a:r>
              <a:rPr lang="nb-NO" dirty="0"/>
              <a:t> in ("Email </a:t>
            </a:r>
            <a:r>
              <a:rPr lang="nb-NO" dirty="0" err="1"/>
              <a:t>messages</a:t>
            </a:r>
            <a:r>
              <a:rPr lang="nb-NO" dirty="0"/>
              <a:t> </a:t>
            </a:r>
            <a:r>
              <a:rPr lang="nb-NO" dirty="0" err="1"/>
              <a:t>containing</a:t>
            </a:r>
            <a:r>
              <a:rPr lang="nb-NO" dirty="0"/>
              <a:t> </a:t>
            </a:r>
            <a:r>
              <a:rPr lang="nb-NO" dirty="0" err="1"/>
              <a:t>malicious</a:t>
            </a:r>
            <a:r>
              <a:rPr lang="nb-NO" dirty="0"/>
              <a:t> URL </a:t>
            </a:r>
            <a:r>
              <a:rPr lang="nb-NO" dirty="0" err="1"/>
              <a:t>removed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delivery</a:t>
            </a:r>
            <a:r>
              <a:rPr lang="nb-NO" dirty="0"/>
              <a:t>​","Email </a:t>
            </a:r>
            <a:r>
              <a:rPr lang="nb-NO" dirty="0" err="1"/>
              <a:t>messages</a:t>
            </a:r>
            <a:r>
              <a:rPr lang="nb-NO" dirty="0"/>
              <a:t> </a:t>
            </a:r>
            <a:r>
              <a:rPr lang="nb-NO" dirty="0" err="1"/>
              <a:t>containing</a:t>
            </a:r>
            <a:r>
              <a:rPr lang="nb-NO" dirty="0"/>
              <a:t> </a:t>
            </a:r>
            <a:r>
              <a:rPr lang="nb-NO" dirty="0" err="1"/>
              <a:t>phish</a:t>
            </a:r>
            <a:r>
              <a:rPr lang="nb-NO" dirty="0"/>
              <a:t> URLs </a:t>
            </a:r>
            <a:r>
              <a:rPr lang="nb-NO" dirty="0" err="1"/>
              <a:t>removed</a:t>
            </a:r>
            <a:r>
              <a:rPr lang="nb-NO" dirty="0"/>
              <a:t> </a:t>
            </a:r>
            <a:r>
              <a:rPr lang="nb-NO" dirty="0" err="1"/>
              <a:t>after</a:t>
            </a:r>
            <a:r>
              <a:rPr lang="nb-NO" dirty="0"/>
              <a:t> </a:t>
            </a:r>
            <a:r>
              <a:rPr lang="nb-NO" dirty="0" err="1"/>
              <a:t>delivery</a:t>
            </a:r>
            <a:r>
              <a:rPr lang="nb-NO" dirty="0"/>
              <a:t>")</a:t>
            </a:r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extend</a:t>
            </a:r>
            <a:r>
              <a:rPr lang="nb-NO" dirty="0"/>
              <a:t> x = </a:t>
            </a:r>
            <a:r>
              <a:rPr lang="nb-NO" dirty="0" err="1"/>
              <a:t>todynamic</a:t>
            </a:r>
            <a:r>
              <a:rPr lang="nb-NO" dirty="0"/>
              <a:t>(</a:t>
            </a:r>
            <a:r>
              <a:rPr lang="nb-NO" dirty="0" err="1"/>
              <a:t>Entities</a:t>
            </a:r>
            <a:r>
              <a:rPr lang="nb-NO" dirty="0"/>
              <a:t>)</a:t>
            </a:r>
          </a:p>
          <a:p>
            <a:pPr marL="0" indent="0">
              <a:buNone/>
            </a:pPr>
            <a:r>
              <a:rPr lang="nb-NO" dirty="0"/>
              <a:t>| mv-</a:t>
            </a:r>
            <a:r>
              <a:rPr lang="nb-NO" dirty="0" err="1"/>
              <a:t>expand</a:t>
            </a:r>
            <a:r>
              <a:rPr lang="nb-NO" dirty="0"/>
              <a:t> x</a:t>
            </a:r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parse-where</a:t>
            </a:r>
            <a:r>
              <a:rPr lang="nb-NO" dirty="0"/>
              <a:t> x </a:t>
            </a:r>
            <a:r>
              <a:rPr lang="nb-NO" dirty="0" err="1"/>
              <a:t>with</a:t>
            </a:r>
            <a:r>
              <a:rPr lang="nb-NO" dirty="0"/>
              <a:t> * '"Url":"' </a:t>
            </a:r>
            <a:r>
              <a:rPr lang="nb-NO" dirty="0" err="1"/>
              <a:t>MaliciousURL</a:t>
            </a:r>
            <a:r>
              <a:rPr lang="nb-NO" dirty="0"/>
              <a:t> '"' *</a:t>
            </a:r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PhishTime</a:t>
            </a:r>
            <a:r>
              <a:rPr lang="nb-NO" dirty="0"/>
              <a:t>=</a:t>
            </a:r>
            <a:r>
              <a:rPr lang="nb-NO" dirty="0" err="1"/>
              <a:t>TimeGenerated</a:t>
            </a:r>
            <a:r>
              <a:rPr lang="nb-NO" dirty="0"/>
              <a:t>, </a:t>
            </a:r>
            <a:r>
              <a:rPr lang="nb-NO" dirty="0" err="1"/>
              <a:t>MaliciousURL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join</a:t>
            </a:r>
            <a:r>
              <a:rPr lang="nb-NO" dirty="0"/>
              <a:t> </a:t>
            </a:r>
            <a:r>
              <a:rPr lang="nb-NO" dirty="0" err="1"/>
              <a:t>kind</a:t>
            </a:r>
            <a:r>
              <a:rPr lang="nb-NO" dirty="0"/>
              <a:t>=</a:t>
            </a:r>
            <a:r>
              <a:rPr lang="nb-NO" dirty="0" err="1"/>
              <a:t>inner</a:t>
            </a:r>
            <a:r>
              <a:rPr lang="nb-NO" dirty="0"/>
              <a:t> (</a:t>
            </a:r>
          </a:p>
          <a:p>
            <a:pPr marL="0" indent="0">
              <a:buNone/>
            </a:pPr>
            <a:r>
              <a:rPr lang="nb-NO" dirty="0"/>
              <a:t>    </a:t>
            </a:r>
            <a:r>
              <a:rPr lang="nb-NO" dirty="0" err="1"/>
              <a:t>DeviceEvents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    |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TimeGenerated</a:t>
            </a:r>
            <a:r>
              <a:rPr lang="nb-NO" dirty="0"/>
              <a:t>, </a:t>
            </a:r>
            <a:r>
              <a:rPr lang="nb-NO" dirty="0" err="1"/>
              <a:t>ActionType</a:t>
            </a:r>
            <a:r>
              <a:rPr lang="nb-NO" dirty="0"/>
              <a:t>, </a:t>
            </a:r>
            <a:r>
              <a:rPr lang="nb-NO" dirty="0" err="1"/>
              <a:t>DeviceName</a:t>
            </a:r>
            <a:r>
              <a:rPr lang="nb-NO" dirty="0"/>
              <a:t>, </a:t>
            </a:r>
            <a:r>
              <a:rPr lang="nb-NO" dirty="0" err="1"/>
              <a:t>InitiatingProcessAccountName</a:t>
            </a:r>
            <a:r>
              <a:rPr lang="nb-NO" dirty="0"/>
              <a:t>, </a:t>
            </a:r>
            <a:r>
              <a:rPr lang="nb-NO" dirty="0" err="1"/>
              <a:t>RemoteUrl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    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ActionType</a:t>
            </a:r>
            <a:r>
              <a:rPr lang="nb-NO" dirty="0"/>
              <a:t> == "</a:t>
            </a:r>
            <a:r>
              <a:rPr lang="nb-NO" dirty="0" err="1"/>
              <a:t>BrowserLaunchedToOpenUrl</a:t>
            </a:r>
            <a:r>
              <a:rPr lang="nb-NO" dirty="0"/>
              <a:t>"</a:t>
            </a:r>
          </a:p>
          <a:p>
            <a:pPr marL="0" indent="0">
              <a:buNone/>
            </a:pPr>
            <a:r>
              <a:rPr lang="nb-NO" dirty="0"/>
              <a:t>    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RemoteUrl</a:t>
            </a:r>
            <a:r>
              <a:rPr lang="nb-NO" dirty="0"/>
              <a:t> </a:t>
            </a:r>
            <a:r>
              <a:rPr lang="nb-NO" dirty="0" err="1"/>
              <a:t>startswith</a:t>
            </a:r>
            <a:r>
              <a:rPr lang="nb-NO" dirty="0"/>
              <a:t> "http")</a:t>
            </a:r>
          </a:p>
          <a:p>
            <a:pPr marL="0" indent="0">
              <a:buNone/>
            </a:pPr>
            <a:r>
              <a:rPr lang="nb-NO" dirty="0"/>
              <a:t>    </a:t>
            </a:r>
            <a:r>
              <a:rPr lang="nb-NO" dirty="0" err="1"/>
              <a:t>on</a:t>
            </a:r>
            <a:r>
              <a:rPr lang="nb-NO" dirty="0"/>
              <a:t> $</a:t>
            </a:r>
            <a:r>
              <a:rPr lang="nb-NO" dirty="0" err="1"/>
              <a:t>left.MaliciousURL</a:t>
            </a:r>
            <a:r>
              <a:rPr lang="nb-NO" dirty="0"/>
              <a:t> == $</a:t>
            </a:r>
            <a:r>
              <a:rPr lang="nb-NO" dirty="0" err="1"/>
              <a:t>right.RemoteUrl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project-rename</a:t>
            </a:r>
            <a:r>
              <a:rPr lang="nb-NO" dirty="0"/>
              <a:t> </a:t>
            </a:r>
            <a:r>
              <a:rPr lang="nb-NO" dirty="0" err="1"/>
              <a:t>URLOpenTime</a:t>
            </a:r>
            <a:r>
              <a:rPr lang="nb-NO" dirty="0"/>
              <a:t>=</a:t>
            </a:r>
            <a:r>
              <a:rPr lang="nb-NO" dirty="0" err="1"/>
              <a:t>TimeGenerated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extend</a:t>
            </a:r>
            <a:r>
              <a:rPr lang="nb-NO" dirty="0"/>
              <a:t> </a:t>
            </a:r>
            <a:r>
              <a:rPr lang="nb-NO" dirty="0" err="1"/>
              <a:t>TimeDelta</a:t>
            </a:r>
            <a:r>
              <a:rPr lang="nb-NO" dirty="0"/>
              <a:t> = abs(</a:t>
            </a:r>
            <a:r>
              <a:rPr lang="nb-NO" dirty="0" err="1"/>
              <a:t>URLOpenTime</a:t>
            </a:r>
            <a:r>
              <a:rPr lang="nb-NO" dirty="0"/>
              <a:t> - </a:t>
            </a:r>
            <a:r>
              <a:rPr lang="nb-NO" dirty="0" err="1"/>
              <a:t>PhishTime</a:t>
            </a:r>
            <a:r>
              <a:rPr lang="nb-NO" dirty="0"/>
              <a:t>)</a:t>
            </a:r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project</a:t>
            </a:r>
            <a:r>
              <a:rPr lang="nb-NO" dirty="0"/>
              <a:t> </a:t>
            </a:r>
            <a:r>
              <a:rPr lang="nb-NO" dirty="0" err="1"/>
              <a:t>PhishTime</a:t>
            </a:r>
            <a:r>
              <a:rPr lang="nb-NO" dirty="0"/>
              <a:t>, </a:t>
            </a:r>
            <a:r>
              <a:rPr lang="nb-NO" dirty="0" err="1"/>
              <a:t>URLOpenTime</a:t>
            </a:r>
            <a:r>
              <a:rPr lang="nb-NO" dirty="0"/>
              <a:t>, </a:t>
            </a:r>
            <a:r>
              <a:rPr lang="nb-NO" dirty="0" err="1"/>
              <a:t>TimeDelta</a:t>
            </a:r>
            <a:r>
              <a:rPr lang="nb-NO" dirty="0"/>
              <a:t>, </a:t>
            </a:r>
            <a:r>
              <a:rPr lang="nb-NO" dirty="0" err="1"/>
              <a:t>ActionType</a:t>
            </a:r>
            <a:r>
              <a:rPr lang="nb-NO" dirty="0"/>
              <a:t>, </a:t>
            </a:r>
            <a:r>
              <a:rPr lang="nb-NO" dirty="0" err="1"/>
              <a:t>RemoteUrl</a:t>
            </a:r>
            <a:r>
              <a:rPr lang="nb-NO" dirty="0"/>
              <a:t>, </a:t>
            </a:r>
            <a:r>
              <a:rPr lang="nb-NO" dirty="0" err="1"/>
              <a:t>DeviceName</a:t>
            </a:r>
            <a:r>
              <a:rPr lang="nb-NO" dirty="0"/>
              <a:t>, </a:t>
            </a:r>
            <a:r>
              <a:rPr lang="nb-NO" dirty="0" err="1"/>
              <a:t>InitiatingProcessAccountName</a:t>
            </a:r>
            <a:endParaRPr lang="nb-NO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B47BBBD6-75A5-4EB4-761C-4E46318C0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Sentinel</a:t>
            </a:r>
            <a:r>
              <a:rPr lang="nb-NO" dirty="0"/>
              <a:t> </a:t>
            </a:r>
            <a:r>
              <a:rPr lang="nb-NO" dirty="0" err="1"/>
              <a:t>Queries</a:t>
            </a:r>
            <a:endParaRPr lang="nb-NO" dirty="0"/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DBAF6DD5-6A07-5692-5DEB-12440C180B4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b-NO" dirty="0"/>
              <a:t>Finn brukere som klikket på en </a:t>
            </a:r>
            <a:r>
              <a:rPr lang="nb-NO" dirty="0" err="1"/>
              <a:t>phishing</a:t>
            </a:r>
            <a:r>
              <a:rPr lang="nb-NO" dirty="0"/>
              <a:t> link etter at Defender 365 fant den</a:t>
            </a:r>
          </a:p>
        </p:txBody>
      </p:sp>
    </p:spTree>
    <p:extLst>
      <p:ext uri="{BB962C8B-B14F-4D97-AF65-F5344CB8AC3E}">
        <p14:creationId xmlns:p14="http://schemas.microsoft.com/office/powerpoint/2010/main" val="1488705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CBCF6A35-928C-320A-6624-6AEE663A2F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err="1"/>
              <a:t>UrlClickEvents</a:t>
            </a:r>
            <a:endParaRPr lang="nb-NO" dirty="0"/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ActionType</a:t>
            </a:r>
            <a:r>
              <a:rPr lang="nb-NO" dirty="0"/>
              <a:t> == "</a:t>
            </a:r>
            <a:r>
              <a:rPr lang="nb-NO" dirty="0" err="1"/>
              <a:t>ClickAllowed</a:t>
            </a:r>
            <a:r>
              <a:rPr lang="nb-NO" dirty="0"/>
              <a:t>" or </a:t>
            </a:r>
            <a:r>
              <a:rPr lang="nb-NO" dirty="0" err="1"/>
              <a:t>IsClickedThrough</a:t>
            </a:r>
            <a:r>
              <a:rPr lang="nb-NO" dirty="0"/>
              <a:t> !="0"</a:t>
            </a:r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where</a:t>
            </a:r>
            <a:r>
              <a:rPr lang="nb-NO" dirty="0"/>
              <a:t> </a:t>
            </a:r>
            <a:r>
              <a:rPr lang="nb-NO" dirty="0" err="1"/>
              <a:t>ThreatTypes</a:t>
            </a:r>
            <a:r>
              <a:rPr lang="nb-NO" dirty="0"/>
              <a:t> has "</a:t>
            </a:r>
            <a:r>
              <a:rPr lang="nb-NO" dirty="0" err="1"/>
              <a:t>Phish</a:t>
            </a:r>
            <a:r>
              <a:rPr lang="nb-NO" dirty="0"/>
              <a:t>"</a:t>
            </a:r>
          </a:p>
          <a:p>
            <a:pPr marL="0" indent="0">
              <a:buNone/>
            </a:pPr>
            <a:r>
              <a:rPr lang="nb-NO" dirty="0"/>
              <a:t>| </a:t>
            </a:r>
            <a:r>
              <a:rPr lang="nb-NO" dirty="0" err="1"/>
              <a:t>summarize</a:t>
            </a:r>
            <a:r>
              <a:rPr lang="nb-NO" dirty="0"/>
              <a:t> by </a:t>
            </a:r>
            <a:r>
              <a:rPr lang="nb-NO" dirty="0" err="1"/>
              <a:t>ReportId</a:t>
            </a:r>
            <a:r>
              <a:rPr lang="nb-NO" dirty="0"/>
              <a:t>, </a:t>
            </a:r>
            <a:r>
              <a:rPr lang="nb-NO" dirty="0" err="1"/>
              <a:t>IsClickedThrough</a:t>
            </a:r>
            <a:r>
              <a:rPr lang="nb-NO" dirty="0"/>
              <a:t>, </a:t>
            </a:r>
            <a:r>
              <a:rPr lang="nb-NO" dirty="0" err="1"/>
              <a:t>AccountUpn</a:t>
            </a:r>
            <a:r>
              <a:rPr lang="nb-NO" dirty="0"/>
              <a:t>, </a:t>
            </a:r>
            <a:r>
              <a:rPr lang="nb-NO" dirty="0" err="1"/>
              <a:t>NetworkMessageId</a:t>
            </a:r>
            <a:r>
              <a:rPr lang="nb-NO" dirty="0"/>
              <a:t>, </a:t>
            </a:r>
            <a:r>
              <a:rPr lang="nb-NO" dirty="0" err="1"/>
              <a:t>ThreatTypes</a:t>
            </a:r>
            <a:r>
              <a:rPr lang="nb-NO" dirty="0"/>
              <a:t>, Timestamp</a:t>
            </a: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5F5BEE4E-5C8B-87C2-83F7-63238561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Sentinel</a:t>
            </a:r>
            <a:r>
              <a:rPr lang="nb-NO" dirty="0"/>
              <a:t> </a:t>
            </a:r>
            <a:r>
              <a:rPr lang="nb-NO" dirty="0" err="1"/>
              <a:t>Queries</a:t>
            </a:r>
            <a:r>
              <a:rPr lang="nb-NO" dirty="0"/>
              <a:t>	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94C2A86F-0281-065F-3A40-E348B5A547D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b-NO" dirty="0"/>
              <a:t>Safe links finn brukere som klikket på </a:t>
            </a:r>
            <a:r>
              <a:rPr lang="nb-NO" dirty="0" err="1"/>
              <a:t>malicious</a:t>
            </a:r>
            <a:r>
              <a:rPr lang="nb-NO" dirty="0"/>
              <a:t> linker (via Safe Links)</a:t>
            </a:r>
          </a:p>
        </p:txBody>
      </p:sp>
    </p:spTree>
    <p:extLst>
      <p:ext uri="{BB962C8B-B14F-4D97-AF65-F5344CB8AC3E}">
        <p14:creationId xmlns:p14="http://schemas.microsoft.com/office/powerpoint/2010/main" val="2986699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ekst 1">
            <a:extLst>
              <a:ext uri="{FF2B5EF4-FFF2-40B4-BE49-F238E27FC236}">
                <a16:creationId xmlns:a16="http://schemas.microsoft.com/office/drawing/2014/main" id="{3DD1BF52-58EF-32C3-7291-D5FF08871D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0" i="0" dirty="0" err="1">
                <a:solidFill>
                  <a:srgbClr val="131313"/>
                </a:solidFill>
                <a:effectLst/>
                <a:highlight>
                  <a:srgbClr val="FAFAFB"/>
                </a:highlight>
                <a:latin typeface="+mn-lt"/>
              </a:rPr>
              <a:t>AuditLogs</a:t>
            </a:r>
            <a:br>
              <a:rPr lang="nb-NO" dirty="0">
                <a:latin typeface="+mn-lt"/>
              </a:rPr>
            </a:br>
            <a:r>
              <a:rPr lang="nb-NO" b="0" i="0" dirty="0">
                <a:solidFill>
                  <a:srgbClr val="131313"/>
                </a:solidFill>
                <a:effectLst/>
                <a:highlight>
                  <a:srgbClr val="FAFAFB"/>
                </a:highlight>
                <a:latin typeface="+mn-lt"/>
              </a:rPr>
              <a:t>| </a:t>
            </a:r>
            <a:r>
              <a:rPr lang="nb-NO" b="0" i="0" dirty="0" err="1">
                <a:solidFill>
                  <a:srgbClr val="131313"/>
                </a:solidFill>
                <a:effectLst/>
                <a:highlight>
                  <a:srgbClr val="FAFAFB"/>
                </a:highlight>
                <a:latin typeface="+mn-lt"/>
              </a:rPr>
              <a:t>where</a:t>
            </a:r>
            <a:r>
              <a:rPr lang="nb-NO" b="0" i="0" dirty="0">
                <a:solidFill>
                  <a:srgbClr val="131313"/>
                </a:solidFill>
                <a:effectLst/>
                <a:highlight>
                  <a:srgbClr val="FAFAFB"/>
                </a:highlight>
                <a:latin typeface="+mn-lt"/>
              </a:rPr>
              <a:t> </a:t>
            </a:r>
            <a:r>
              <a:rPr lang="nb-NO" b="0" i="0" dirty="0" err="1">
                <a:solidFill>
                  <a:srgbClr val="131313"/>
                </a:solidFill>
                <a:effectLst/>
                <a:highlight>
                  <a:srgbClr val="FAFAFB"/>
                </a:highlight>
                <a:latin typeface="+mn-lt"/>
              </a:rPr>
              <a:t>OperationName</a:t>
            </a:r>
            <a:r>
              <a:rPr lang="nb-NO" b="0" i="0" dirty="0">
                <a:solidFill>
                  <a:srgbClr val="131313"/>
                </a:solidFill>
                <a:effectLst/>
                <a:highlight>
                  <a:srgbClr val="FAFAFB"/>
                </a:highlight>
                <a:latin typeface="+mn-lt"/>
              </a:rPr>
              <a:t> == 'User </a:t>
            </a:r>
            <a:r>
              <a:rPr lang="nb-NO" b="0" i="0" dirty="0" err="1">
                <a:solidFill>
                  <a:srgbClr val="131313"/>
                </a:solidFill>
                <a:effectLst/>
                <a:highlight>
                  <a:srgbClr val="FAFAFB"/>
                </a:highlight>
                <a:latin typeface="+mn-lt"/>
              </a:rPr>
              <a:t>registered</a:t>
            </a:r>
            <a:r>
              <a:rPr lang="nb-NO" b="0" i="0" dirty="0">
                <a:solidFill>
                  <a:srgbClr val="131313"/>
                </a:solidFill>
                <a:effectLst/>
                <a:highlight>
                  <a:srgbClr val="FAFAFB"/>
                </a:highlight>
                <a:latin typeface="+mn-lt"/>
              </a:rPr>
              <a:t> </a:t>
            </a:r>
            <a:r>
              <a:rPr lang="nb-NO" b="0" i="0" dirty="0" err="1">
                <a:solidFill>
                  <a:srgbClr val="131313"/>
                </a:solidFill>
                <a:effectLst/>
                <a:highlight>
                  <a:srgbClr val="FAFAFB"/>
                </a:highlight>
                <a:latin typeface="+mn-lt"/>
              </a:rPr>
              <a:t>security</a:t>
            </a:r>
            <a:r>
              <a:rPr lang="nb-NO" b="0" i="0" dirty="0">
                <a:solidFill>
                  <a:srgbClr val="131313"/>
                </a:solidFill>
                <a:effectLst/>
                <a:highlight>
                  <a:srgbClr val="FAFAFB"/>
                </a:highlight>
                <a:latin typeface="+mn-lt"/>
              </a:rPr>
              <a:t> info'</a:t>
            </a:r>
            <a:endParaRPr lang="nb-NO" dirty="0">
              <a:latin typeface="+mn-lt"/>
            </a:endParaRPr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16AF55ED-47FD-0347-49CF-F79F30F79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Sentinel</a:t>
            </a:r>
            <a:r>
              <a:rPr lang="nb-NO" dirty="0"/>
              <a:t> </a:t>
            </a:r>
            <a:r>
              <a:rPr lang="nb-NO" dirty="0" err="1"/>
              <a:t>Queries</a:t>
            </a:r>
            <a:r>
              <a:rPr lang="nb-NO" dirty="0"/>
              <a:t>	</a:t>
            </a:r>
          </a:p>
        </p:txBody>
      </p:sp>
      <p:sp>
        <p:nvSpPr>
          <p:cNvPr id="4" name="Plassholder for tekst 3">
            <a:extLst>
              <a:ext uri="{FF2B5EF4-FFF2-40B4-BE49-F238E27FC236}">
                <a16:creationId xmlns:a16="http://schemas.microsoft.com/office/drawing/2014/main" id="{44804DDC-6B76-FADC-3740-30E239CA08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b-NO" dirty="0"/>
              <a:t>Brukere som har oppdatert sin sikkerhetsinformasjon (MFA)</a:t>
            </a:r>
          </a:p>
        </p:txBody>
      </p:sp>
    </p:spTree>
    <p:extLst>
      <p:ext uri="{BB962C8B-B14F-4D97-AF65-F5344CB8AC3E}">
        <p14:creationId xmlns:p14="http://schemas.microsoft.com/office/powerpoint/2010/main" val="360732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ilding with trees in front of it&#10;&#10;Description automatically generated">
            <a:extLst>
              <a:ext uri="{FF2B5EF4-FFF2-40B4-BE49-F238E27FC236}">
                <a16:creationId xmlns:a16="http://schemas.microsoft.com/office/drawing/2014/main" id="{1C1D7FBE-D552-5FC7-56A0-3196234D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7" y="214923"/>
            <a:ext cx="6419271" cy="5972257"/>
          </a:xfrm>
          <a:prstGeom prst="rect">
            <a:avLst/>
          </a:prstGeom>
        </p:spPr>
      </p:pic>
      <p:pic>
        <p:nvPicPr>
          <p:cNvPr id="6" name="Picture 5" descr="A white text on a blue background&#10;&#10;Description automatically generated">
            <a:extLst>
              <a:ext uri="{FF2B5EF4-FFF2-40B4-BE49-F238E27FC236}">
                <a16:creationId xmlns:a16="http://schemas.microsoft.com/office/drawing/2014/main" id="{FC22E0AD-E1E4-3A9C-DAEB-C4E5DD118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469" y="414378"/>
            <a:ext cx="4401934" cy="21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7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Tahoma"/>
                <a:cs typeface="Tahoma"/>
              </a:rPr>
              <a:t>Ulike</a:t>
            </a:r>
            <a:r>
              <a:rPr lang="en-US">
                <a:ea typeface="Tahoma"/>
                <a:cs typeface="Tahoma"/>
              </a:rPr>
              <a:t> </a:t>
            </a:r>
            <a:r>
              <a:rPr lang="en-US" err="1">
                <a:ea typeface="Tahoma"/>
                <a:cs typeface="Tahoma"/>
              </a:rPr>
              <a:t>tofaktor</a:t>
            </a:r>
            <a:r>
              <a:rPr lang="en-US">
                <a:ea typeface="Tahoma"/>
                <a:cs typeface="Tahoma"/>
              </a:rPr>
              <a:t> </a:t>
            </a:r>
            <a:r>
              <a:rPr lang="en-US" err="1">
                <a:ea typeface="Tahoma"/>
                <a:cs typeface="Tahoma"/>
              </a:rPr>
              <a:t>mekanismer</a:t>
            </a:r>
            <a:endParaRPr lang="en-US" err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4DD0E-61B4-46AD-98E3-5FDB28D7C6B2}"/>
              </a:ext>
            </a:extLst>
          </p:cNvPr>
          <p:cNvSpPr txBox="1"/>
          <p:nvPr/>
        </p:nvSpPr>
        <p:spPr>
          <a:xfrm>
            <a:off x="-3720" y="3590282"/>
            <a:ext cx="2782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>
                <a:ea typeface="Tahoma"/>
                <a:cs typeface="Tahoma"/>
              </a:rPr>
              <a:t>Hardware</a:t>
            </a:r>
            <a:br>
              <a:rPr lang="en-US" b="1">
                <a:ea typeface="Tahoma"/>
                <a:cs typeface="Tahoma"/>
              </a:rPr>
            </a:br>
            <a:r>
              <a:rPr lang="en-US" b="1">
                <a:ea typeface="Tahoma"/>
                <a:cs typeface="Tahoma"/>
              </a:rPr>
              <a:t>(</a:t>
            </a:r>
            <a:r>
              <a:rPr lang="en-US" b="1" err="1">
                <a:ea typeface="Tahoma"/>
                <a:cs typeface="Tahoma"/>
              </a:rPr>
              <a:t>Smartkort</a:t>
            </a:r>
            <a:r>
              <a:rPr lang="en-US" b="1">
                <a:ea typeface="Tahoma"/>
                <a:cs typeface="Tahoma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51196D-326B-9350-6D0A-21AF6053B9A8}"/>
              </a:ext>
            </a:extLst>
          </p:cNvPr>
          <p:cNvSpPr txBox="1"/>
          <p:nvPr/>
        </p:nvSpPr>
        <p:spPr>
          <a:xfrm>
            <a:off x="2477343" y="3572861"/>
            <a:ext cx="2782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>
                <a:ea typeface="Tahoma"/>
                <a:cs typeface="Tahoma"/>
              </a:rPr>
              <a:t>Software (Authenticators)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5B10BF1-39E3-FC48-DAD9-896642434270}"/>
              </a:ext>
            </a:extLst>
          </p:cNvPr>
          <p:cNvSpPr txBox="1"/>
          <p:nvPr/>
        </p:nvSpPr>
        <p:spPr>
          <a:xfrm>
            <a:off x="4571412" y="3590776"/>
            <a:ext cx="2782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>
                <a:ea typeface="Tahoma"/>
                <a:cs typeface="Tahoma"/>
              </a:rPr>
              <a:t>SMS </a:t>
            </a:r>
            <a:br>
              <a:rPr lang="en-US" b="1">
                <a:ea typeface="Tahoma"/>
                <a:cs typeface="Tahoma"/>
              </a:rPr>
            </a:br>
            <a:r>
              <a:rPr lang="en-US" b="1" err="1">
                <a:ea typeface="Tahoma"/>
                <a:cs typeface="Tahoma"/>
              </a:rPr>
              <a:t>eller</a:t>
            </a:r>
            <a:r>
              <a:rPr lang="en-US" b="1">
                <a:ea typeface="Tahoma"/>
                <a:cs typeface="Tahoma"/>
              </a:rPr>
              <a:t> </a:t>
            </a:r>
            <a:r>
              <a:rPr lang="en-US" b="1" err="1">
                <a:ea typeface="Tahoma"/>
                <a:cs typeface="Tahoma"/>
              </a:rPr>
              <a:t>epost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9DDA8E4-9387-8054-5169-218F9FF4A254}"/>
              </a:ext>
            </a:extLst>
          </p:cNvPr>
          <p:cNvSpPr txBox="1"/>
          <p:nvPr/>
        </p:nvSpPr>
        <p:spPr>
          <a:xfrm>
            <a:off x="7094764" y="3574885"/>
            <a:ext cx="27828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>
                <a:ea typeface="Tahoma"/>
                <a:cs typeface="Tahoma"/>
              </a:rPr>
              <a:t>Push Notifications</a:t>
            </a:r>
            <a:br>
              <a:rPr lang="en-US" b="1">
                <a:ea typeface="Tahoma"/>
                <a:cs typeface="Tahoma"/>
              </a:rPr>
            </a:br>
            <a:r>
              <a:rPr lang="en-US" b="1">
                <a:ea typeface="Tahoma"/>
                <a:cs typeface="Tahoma"/>
              </a:rPr>
              <a:t>(Authenticators)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D108543-F09B-768C-1143-0EE1569F086E}"/>
              </a:ext>
            </a:extLst>
          </p:cNvPr>
          <p:cNvSpPr txBox="1"/>
          <p:nvPr/>
        </p:nvSpPr>
        <p:spPr>
          <a:xfrm>
            <a:off x="10177698" y="3574884"/>
            <a:ext cx="27828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b="1" err="1">
                <a:ea typeface="Tahoma"/>
                <a:cs typeface="Tahoma"/>
              </a:rPr>
              <a:t>Biometri</a:t>
            </a:r>
            <a:endParaRPr lang="en-US" b="1" err="1"/>
          </a:p>
        </p:txBody>
      </p:sp>
      <p:pic>
        <p:nvPicPr>
          <p:cNvPr id="5" name="Picture 4" descr="Yubico Yubikey 5C NFC">
            <a:extLst>
              <a:ext uri="{FF2B5EF4-FFF2-40B4-BE49-F238E27FC236}">
                <a16:creationId xmlns:a16="http://schemas.microsoft.com/office/drawing/2014/main" id="{9D82F07A-0FA5-399A-058A-A5795102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95" y="2266616"/>
            <a:ext cx="1760621" cy="1308769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0750BF73-281A-19C8-2454-F4A942D7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02" y="1613567"/>
            <a:ext cx="2194428" cy="1973180"/>
          </a:xfrm>
          <a:prstGeom prst="rect">
            <a:avLst/>
          </a:prstGeom>
        </p:spPr>
      </p:pic>
      <p:pic>
        <p:nvPicPr>
          <p:cNvPr id="7" name="Picture 6" descr="SMS OTP – A simple guide for 2023 - The SMS Works">
            <a:extLst>
              <a:ext uri="{FF2B5EF4-FFF2-40B4-BE49-F238E27FC236}">
                <a16:creationId xmlns:a16="http://schemas.microsoft.com/office/drawing/2014/main" id="{BE47CBAF-E0B0-4F4A-A797-7A64F794F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979" y="2591042"/>
            <a:ext cx="1780674" cy="820334"/>
          </a:xfrm>
          <a:prstGeom prst="rect">
            <a:avLst/>
          </a:prstGeom>
        </p:spPr>
      </p:pic>
      <p:pic>
        <p:nvPicPr>
          <p:cNvPr id="8" name="Picture 7" descr="MFA push authentication is getting less secure - Exclusive Networks -  Adriatics">
            <a:extLst>
              <a:ext uri="{FF2B5EF4-FFF2-40B4-BE49-F238E27FC236}">
                <a16:creationId xmlns:a16="http://schemas.microsoft.com/office/drawing/2014/main" id="{6DD8EC3E-F048-228B-F0CF-C2BC15623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308" y="1285518"/>
            <a:ext cx="2221831" cy="2286361"/>
          </a:xfrm>
          <a:prstGeom prst="rect">
            <a:avLst/>
          </a:prstGeom>
        </p:spPr>
      </p:pic>
      <p:pic>
        <p:nvPicPr>
          <p:cNvPr id="9" name="Picture 8" descr="Windows Hello supports a growing variety of secured companion devices |  Windows Experience Blog">
            <a:extLst>
              <a:ext uri="{FF2B5EF4-FFF2-40B4-BE49-F238E27FC236}">
                <a16:creationId xmlns:a16="http://schemas.microsoft.com/office/drawing/2014/main" id="{7627A780-3DF0-9270-7335-3E13F505D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0926" y="2350001"/>
            <a:ext cx="2007937" cy="114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3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Tahoma"/>
                <a:cs typeface="Tahoma"/>
              </a:rPr>
              <a:t>Utfordringer</a:t>
            </a:r>
            <a:r>
              <a:rPr lang="en-US">
                <a:ea typeface="Tahoma"/>
                <a:cs typeface="Tahoma"/>
              </a:rPr>
              <a:t> - MFA Fatigue/Spam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C6AA56-2BF7-8C0F-ABCB-E7866A0210C5}"/>
              </a:ext>
            </a:extLst>
          </p:cNvPr>
          <p:cNvSpPr txBox="1"/>
          <p:nvPr/>
        </p:nvSpPr>
        <p:spPr>
          <a:xfrm>
            <a:off x="793506" y="4380370"/>
            <a:ext cx="2628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>
                <a:ea typeface="Tahoma"/>
                <a:cs typeface="Tahoma"/>
              </a:rPr>
              <a:t>Push Notifications</a:t>
            </a:r>
          </a:p>
        </p:txBody>
      </p:sp>
      <p:pic>
        <p:nvPicPr>
          <p:cNvPr id="21" name="Picture 20" descr="MFA push authentication is getting less secure - Exclusive Networks -  Adriatics">
            <a:extLst>
              <a:ext uri="{FF2B5EF4-FFF2-40B4-BE49-F238E27FC236}">
                <a16:creationId xmlns:a16="http://schemas.microsoft.com/office/drawing/2014/main" id="{DC022E9D-3198-A815-30FF-B805D54E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11" y="1709138"/>
            <a:ext cx="2622883" cy="2674045"/>
          </a:xfrm>
          <a:prstGeom prst="rect">
            <a:avLst/>
          </a:prstGeom>
        </p:spPr>
      </p:pic>
      <p:pic>
        <p:nvPicPr>
          <p:cNvPr id="4" name="Picture 3" descr="MFA push authentication is getting less secure - Exclusive Networks -  Adriatics">
            <a:extLst>
              <a:ext uri="{FF2B5EF4-FFF2-40B4-BE49-F238E27FC236}">
                <a16:creationId xmlns:a16="http://schemas.microsoft.com/office/drawing/2014/main" id="{92EAD527-9333-1DF6-8621-DC3C623D2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292" y="1090911"/>
            <a:ext cx="2622883" cy="2674045"/>
          </a:xfrm>
          <a:prstGeom prst="rect">
            <a:avLst/>
          </a:prstGeom>
        </p:spPr>
      </p:pic>
      <p:pic>
        <p:nvPicPr>
          <p:cNvPr id="5" name="Picture 4" descr="MFA push authentication is getting less secure - Exclusive Networks -  Adriatics">
            <a:extLst>
              <a:ext uri="{FF2B5EF4-FFF2-40B4-BE49-F238E27FC236}">
                <a16:creationId xmlns:a16="http://schemas.microsoft.com/office/drawing/2014/main" id="{924162A3-4895-E067-39C3-576830C2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291" y="4016703"/>
            <a:ext cx="2622883" cy="2674045"/>
          </a:xfrm>
          <a:prstGeom prst="rect">
            <a:avLst/>
          </a:prstGeom>
        </p:spPr>
      </p:pic>
      <p:pic>
        <p:nvPicPr>
          <p:cNvPr id="6" name="Picture 5" descr="MFA push authentication is getting less secure - Exclusive Networks -  Adriatics">
            <a:extLst>
              <a:ext uri="{FF2B5EF4-FFF2-40B4-BE49-F238E27FC236}">
                <a16:creationId xmlns:a16="http://schemas.microsoft.com/office/drawing/2014/main" id="{87AF7FBC-0D43-98BD-64A5-91BECD4B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820" y="1090910"/>
            <a:ext cx="2622883" cy="2674045"/>
          </a:xfrm>
          <a:prstGeom prst="rect">
            <a:avLst/>
          </a:prstGeom>
        </p:spPr>
      </p:pic>
      <p:pic>
        <p:nvPicPr>
          <p:cNvPr id="7" name="Picture 6" descr="MFA push authentication is getting less secure - Exclusive Networks -  Adriatics">
            <a:extLst>
              <a:ext uri="{FF2B5EF4-FFF2-40B4-BE49-F238E27FC236}">
                <a16:creationId xmlns:a16="http://schemas.microsoft.com/office/drawing/2014/main" id="{734BB43F-3E2F-979C-7EE0-3E3E94BDE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348" y="1090909"/>
            <a:ext cx="2622883" cy="2674045"/>
          </a:xfrm>
          <a:prstGeom prst="rect">
            <a:avLst/>
          </a:prstGeom>
        </p:spPr>
      </p:pic>
      <p:pic>
        <p:nvPicPr>
          <p:cNvPr id="8" name="Picture 7" descr="MFA push authentication is getting less secure - Exclusive Networks -  Adriatics">
            <a:extLst>
              <a:ext uri="{FF2B5EF4-FFF2-40B4-BE49-F238E27FC236}">
                <a16:creationId xmlns:a16="http://schemas.microsoft.com/office/drawing/2014/main" id="{ECE7A1C9-A876-435B-3B49-31D5C84D7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819" y="4016701"/>
            <a:ext cx="2622883" cy="2674045"/>
          </a:xfrm>
          <a:prstGeom prst="rect">
            <a:avLst/>
          </a:prstGeom>
        </p:spPr>
      </p:pic>
      <p:pic>
        <p:nvPicPr>
          <p:cNvPr id="9" name="Picture 8" descr="MFA push authentication is getting less secure - Exclusive Networks -  Adriatics">
            <a:extLst>
              <a:ext uri="{FF2B5EF4-FFF2-40B4-BE49-F238E27FC236}">
                <a16:creationId xmlns:a16="http://schemas.microsoft.com/office/drawing/2014/main" id="{E61633B1-DDDB-ECD6-A3E8-06687082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347" y="4016700"/>
            <a:ext cx="2622883" cy="267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5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Tahoma"/>
                <a:cs typeface="Tahoma"/>
              </a:rPr>
              <a:t>Utfordringer</a:t>
            </a:r>
            <a:r>
              <a:rPr lang="en-US">
                <a:ea typeface="Tahoma"/>
                <a:cs typeface="Tahoma"/>
              </a:rPr>
              <a:t> - MFA Fatigue/Spam</a:t>
            </a:r>
            <a:endParaRPr lang="en-US"/>
          </a:p>
        </p:txBody>
      </p:sp>
      <p:pic>
        <p:nvPicPr>
          <p:cNvPr id="22" name="Picture 21" descr="Uber Cyber-Attack: A Live Timeline">
            <a:extLst>
              <a:ext uri="{FF2B5EF4-FFF2-40B4-BE49-F238E27FC236}">
                <a16:creationId xmlns:a16="http://schemas.microsoft.com/office/drawing/2014/main" id="{F22275A6-E709-4040-1731-2124733CC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411" y="1458119"/>
            <a:ext cx="6613356" cy="3519827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5A8DC0-FDE7-AF59-85F1-D2254CFB9A28}"/>
              </a:ext>
            </a:extLst>
          </p:cNvPr>
          <p:cNvSpPr/>
          <p:nvPr/>
        </p:nvSpPr>
        <p:spPr>
          <a:xfrm>
            <a:off x="1946249" y="5201398"/>
            <a:ext cx="2725822" cy="780716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Bombarderte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ansatt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med MFA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forespørsel</a:t>
            </a:r>
            <a:endParaRPr lang="en-US" err="1">
              <a:solidFill>
                <a:srgbClr val="FFFFFF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933EEED-F8B1-03F0-74D9-77CC16859E84}"/>
              </a:ext>
            </a:extLst>
          </p:cNvPr>
          <p:cNvSpPr/>
          <p:nvPr/>
        </p:nvSpPr>
        <p:spPr>
          <a:xfrm>
            <a:off x="4807091" y="5201398"/>
            <a:ext cx="2692401" cy="780716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Ble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godkjent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og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angriper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fikk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tilgang</a:t>
            </a:r>
            <a:endParaRPr lang="en-US" err="1">
              <a:solidFill>
                <a:srgbClr val="FFFFFF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00CB8D-7CEE-4D16-4587-54F2A113C338}"/>
              </a:ext>
            </a:extLst>
          </p:cNvPr>
          <p:cNvSpPr/>
          <p:nvPr/>
        </p:nvSpPr>
        <p:spPr>
          <a:xfrm>
            <a:off x="7701354" y="5201398"/>
            <a:ext cx="2785853" cy="780716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Angriper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la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til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egen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enhet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som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 "</a:t>
            </a:r>
            <a:r>
              <a:rPr lang="en-US" b="1" err="1">
                <a:solidFill>
                  <a:srgbClr val="FFFFFF"/>
                </a:solidFill>
                <a:ea typeface="Tahoma"/>
                <a:cs typeface="Tahoma"/>
              </a:rPr>
              <a:t>godkjent</a:t>
            </a:r>
            <a:r>
              <a:rPr lang="en-US" b="1">
                <a:solidFill>
                  <a:srgbClr val="FFFFFF"/>
                </a:solidFill>
                <a:ea typeface="Tahoma"/>
                <a:cs typeface="Tahoma"/>
              </a:rPr>
              <a:t>"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6956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</a:rPr>
              <a:t>MFA Push med number matching</a:t>
            </a:r>
            <a:endParaRPr lang="en-US"/>
          </a:p>
        </p:txBody>
      </p:sp>
      <p:pic>
        <p:nvPicPr>
          <p:cNvPr id="2" name="Picture 1" descr="Azure MFA | Number Matching Enabled by Default – Secure Infrastructure Blog">
            <a:extLst>
              <a:ext uri="{FF2B5EF4-FFF2-40B4-BE49-F238E27FC236}">
                <a16:creationId xmlns:a16="http://schemas.microsoft.com/office/drawing/2014/main" id="{BD5FAA6F-06BD-404C-39CB-CB207E314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24" y="1210638"/>
            <a:ext cx="3867793" cy="4445286"/>
          </a:xfrm>
          <a:prstGeom prst="rect">
            <a:avLst/>
          </a:prstGeom>
        </p:spPr>
      </p:pic>
      <p:pic>
        <p:nvPicPr>
          <p:cNvPr id="4" name="Picture 3" descr="Microsoft MFA Adds Number Match">
            <a:extLst>
              <a:ext uri="{FF2B5EF4-FFF2-40B4-BE49-F238E27FC236}">
                <a16:creationId xmlns:a16="http://schemas.microsoft.com/office/drawing/2014/main" id="{BCC6538C-994E-93D5-8FA6-89DA1B85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80" y="1284194"/>
            <a:ext cx="3759200" cy="447128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A56E5B-E5C1-A8E3-3B0D-4CE31AE377E6}"/>
              </a:ext>
            </a:extLst>
          </p:cNvPr>
          <p:cNvSpPr/>
          <p:nvPr/>
        </p:nvSpPr>
        <p:spPr>
          <a:xfrm>
            <a:off x="4180147" y="5090680"/>
            <a:ext cx="3266386" cy="982613"/>
          </a:xfrm>
          <a:prstGeom prst="round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b="1" err="1">
                <a:solidFill>
                  <a:srgbClr val="FFFFFF"/>
                </a:solidFill>
                <a:ea typeface="Tahoma"/>
                <a:cs typeface="Tahoma"/>
              </a:rPr>
              <a:t>Heldigvis</a:t>
            </a:r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r>
              <a:rPr lang="en-US" sz="2400" b="1" err="1">
                <a:solidFill>
                  <a:srgbClr val="FFFFFF"/>
                </a:solidFill>
                <a:ea typeface="Tahoma"/>
                <a:cs typeface="Tahoma"/>
              </a:rPr>
              <a:t>blitt</a:t>
            </a:r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 den nye </a:t>
            </a:r>
            <a:r>
              <a:rPr lang="en-US" sz="2400" b="1" err="1">
                <a:solidFill>
                  <a:srgbClr val="FFFFFF"/>
                </a:solidFill>
                <a:ea typeface="Tahoma"/>
                <a:cs typeface="Tahoma"/>
              </a:rPr>
              <a:t>standarden</a:t>
            </a:r>
            <a:r>
              <a:rPr lang="en-US" sz="2400" b="1">
                <a:solidFill>
                  <a:srgbClr val="FFFFFF"/>
                </a:solidFill>
                <a:ea typeface="Tahoma"/>
                <a:cs typeface="Tahoma"/>
              </a:rPr>
              <a:t> </a:t>
            </a:r>
            <a:endParaRPr lang="en-US" sz="240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3373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C36753-75E2-1935-B67D-A5560EE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</a:rPr>
              <a:t>SMS </a:t>
            </a:r>
            <a:r>
              <a:rPr lang="en-US" err="1">
                <a:ea typeface="Tahoma"/>
                <a:cs typeface="Tahoma"/>
              </a:rPr>
              <a:t>Autentisering</a:t>
            </a:r>
            <a:endParaRPr lang="en-US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C6AA56-2BF7-8C0F-ABCB-E7866A0210C5}"/>
              </a:ext>
            </a:extLst>
          </p:cNvPr>
          <p:cNvSpPr txBox="1"/>
          <p:nvPr/>
        </p:nvSpPr>
        <p:spPr>
          <a:xfrm>
            <a:off x="1094296" y="3290844"/>
            <a:ext cx="2628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b="1">
                <a:ea typeface="Tahoma"/>
                <a:cs typeface="Tahoma"/>
              </a:rPr>
              <a:t>SMS OTP</a:t>
            </a:r>
            <a:endParaRPr lang="en-US"/>
          </a:p>
        </p:txBody>
      </p:sp>
      <p:pic>
        <p:nvPicPr>
          <p:cNvPr id="4" name="Picture 3" descr="SMS OTP – A simple guide for 2023 - The SMS Works">
            <a:extLst>
              <a:ext uri="{FF2B5EF4-FFF2-40B4-BE49-F238E27FC236}">
                <a16:creationId xmlns:a16="http://schemas.microsoft.com/office/drawing/2014/main" id="{CAD1E768-D2EE-0EA8-5F5C-2EAC6E97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98" y="1977734"/>
            <a:ext cx="3170989" cy="1435281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C3D7103-2F45-B4BA-23A1-18DBD5D9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85" y="4522369"/>
            <a:ext cx="9559925" cy="1235577"/>
          </a:xfrm>
          <a:prstGeom prst="rect">
            <a:avLst/>
          </a:prstGeom>
        </p:spPr>
      </p:pic>
      <p:pic>
        <p:nvPicPr>
          <p:cNvPr id="5" name="Picture 4" descr="Facing SIM Swap, what you should do?">
            <a:extLst>
              <a:ext uri="{FF2B5EF4-FFF2-40B4-BE49-F238E27FC236}">
                <a16:creationId xmlns:a16="http://schemas.microsoft.com/office/drawing/2014/main" id="{550320D3-45A5-5812-B86A-88D881942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12" y="1208976"/>
            <a:ext cx="5690556" cy="29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37116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Personnalisé 35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_MASTER_TEMPLATE_VENGL_TAHOMA" id="{E6DA2B75-48F3-0949-8F03-03038AC15B4D}" vid="{24F4E735-CCB5-3C4B-B259-E7DCADFF682D}"/>
    </a:ext>
  </a:extLst>
</a:theme>
</file>

<file path=ppt/theme/theme2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 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Sopra Steria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007AC2"/>
      </a:accent1>
      <a:accent2>
        <a:srgbClr val="32ABD0"/>
      </a:accent2>
      <a:accent3>
        <a:srgbClr val="00A188"/>
      </a:accent3>
      <a:accent4>
        <a:srgbClr val="95C11F"/>
      </a:accent4>
      <a:accent5>
        <a:srgbClr val="8C1D82"/>
      </a:accent5>
      <a:accent6>
        <a:srgbClr val="EA5599"/>
      </a:accent6>
      <a:hlink>
        <a:srgbClr val="A8A8A7"/>
      </a:hlink>
      <a:folHlink>
        <a:srgbClr val="EDEDED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17" ma:contentTypeDescription="Create a new document." ma:contentTypeScope="" ma:versionID="93736e7d93b5d9d700f76dc3a1fc5e0e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447c96e4b8ae5eed2f0dddca9f0234fb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Location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5832c1-a361-4be1-b883-bb7893c6cdc9" xsi:nil="true"/>
  </documentManagement>
</p:properties>
</file>

<file path=customXml/itemProps1.xml><?xml version="1.0" encoding="utf-8"?>
<ds:datastoreItem xmlns:ds="http://schemas.openxmlformats.org/officeDocument/2006/customXml" ds:itemID="{42BF5853-6EA9-45BA-8965-09A4875A1010}">
  <ds:schemaRefs>
    <ds:schemaRef ds:uri="185832c1-a361-4be1-b883-bb7893c6cdc9"/>
    <ds:schemaRef ds:uri="b2d2f379-e54e-4947-9c46-21371fd541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72BA675-A16A-4084-BCEF-3D37880C59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3CDE10-8C2E-4455-8DFD-39DE870FAAA8}">
  <ds:schemaRefs>
    <ds:schemaRef ds:uri="185832c1-a361-4be1-b883-bb7893c6cdc9"/>
    <ds:schemaRef ds:uri="http://schemas.microsoft.com/office/infopath/2007/PartnerControls"/>
    <ds:schemaRef ds:uri="http://purl.org/dc/elements/1.1/"/>
    <ds:schemaRef ds:uri="b2d2f379-e54e-4947-9c46-21371fd54172"/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1. EN_SSG_PPT template 16-9</Template>
  <TotalTime>74</TotalTime>
  <Words>1363</Words>
  <Application>Microsoft Macintosh PowerPoint</Application>
  <PresentationFormat>Widescreen</PresentationFormat>
  <Paragraphs>231</Paragraphs>
  <Slides>33</Slides>
  <Notes>1</Notes>
  <HiddenSlides>1</HiddenSlides>
  <MMClips>3</MMClips>
  <ScaleCrop>false</ScaleCrop>
  <HeadingPairs>
    <vt:vector size="6" baseType="variant">
      <vt:variant>
        <vt:lpstr>Brukte skrifter</vt:lpstr>
      </vt:variant>
      <vt:variant>
        <vt:i4>9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33</vt:i4>
      </vt:variant>
    </vt:vector>
  </HeadingPairs>
  <TitlesOfParts>
    <vt:vector size="43" baseType="lpstr">
      <vt:lpstr>Arial</vt:lpstr>
      <vt:lpstr>HurmeGeometricSans4 Bold</vt:lpstr>
      <vt:lpstr>Open Sans</vt:lpstr>
      <vt:lpstr>Segoe UI</vt:lpstr>
      <vt:lpstr>Segoe UI Light</vt:lpstr>
      <vt:lpstr>Segoe UI Semibold</vt:lpstr>
      <vt:lpstr>Segoe UI Semilight</vt:lpstr>
      <vt:lpstr>Tahoma</vt:lpstr>
      <vt:lpstr>Wingdings</vt:lpstr>
      <vt:lpstr>Sopra Steria Group</vt:lpstr>
      <vt:lpstr>Tofaktor er vel trygt nok? </vt:lpstr>
      <vt:lpstr>Hverdagen for de fleste</vt:lpstr>
      <vt:lpstr>Hva står vi ovenfor?</vt:lpstr>
      <vt:lpstr>PowerPoint-presentasjon</vt:lpstr>
      <vt:lpstr>Ulike tofaktor mekanismer</vt:lpstr>
      <vt:lpstr>Utfordringer - MFA Fatigue/Spam</vt:lpstr>
      <vt:lpstr>Utfordringer - MFA Fatigue/Spam</vt:lpstr>
      <vt:lpstr>MFA Push med number matching</vt:lpstr>
      <vt:lpstr>SMS Autentisering</vt:lpstr>
      <vt:lpstr>IMSI-Fanger </vt:lpstr>
      <vt:lpstr>Hva skjer egentlig når man autentiserer?</vt:lpstr>
      <vt:lpstr>Jukseark</vt:lpstr>
      <vt:lpstr>F.eks sende melding I Microsoft Teams</vt:lpstr>
      <vt:lpstr>PowerPoint-presentasjon</vt:lpstr>
      <vt:lpstr>Token stealing (AiTM = Adversary-in-the-middle)</vt:lpstr>
      <vt:lpstr>MFA Phising med Evilginx</vt:lpstr>
      <vt:lpstr>Evilginx</vt:lpstr>
      <vt:lpstr>PowerPoint-presentasjon</vt:lpstr>
      <vt:lpstr>Tiltak for å beskytte seg mot AiTM</vt:lpstr>
      <vt:lpstr>Andre tiltak for å beskytte seg </vt:lpstr>
      <vt:lpstr>Andre tiltak for å beskytte seg </vt:lpstr>
      <vt:lpstr>Phishing resistant MFA</vt:lpstr>
      <vt:lpstr>Phishing resistant MFA</vt:lpstr>
      <vt:lpstr>Hvordan det ser ut?</vt:lpstr>
      <vt:lpstr>Aktiver Passkeys I Entra ID</vt:lpstr>
      <vt:lpstr>Demo for Entra ID </vt:lpstr>
      <vt:lpstr>Passkeys med authenticator</vt:lpstr>
      <vt:lpstr>Adosjon og modenhet  (CISA Identitet Pillar Zero-Trust)</vt:lpstr>
      <vt:lpstr>PowerPoint-presentasjon</vt:lpstr>
      <vt:lpstr>Sentinel Queries</vt:lpstr>
      <vt:lpstr>Sentinel Queries</vt:lpstr>
      <vt:lpstr>Sentinel Queries </vt:lpstr>
      <vt:lpstr>Sentinel Queries </vt:lpstr>
    </vt:vector>
  </TitlesOfParts>
  <Manager/>
  <Company>Sopra Steria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365 Copilot Workshop</dc:title>
  <dc:subject/>
  <dc:creator>LARSEN Annabel</dc:creator>
  <cp:keywords/>
  <dc:description/>
  <cp:lastModifiedBy>SANDBU Marius</cp:lastModifiedBy>
  <cp:revision>89</cp:revision>
  <cp:lastPrinted>2019-06-20T07:36:54Z</cp:lastPrinted>
  <dcterms:created xsi:type="dcterms:W3CDTF">2023-09-27T08:30:33Z</dcterms:created>
  <dcterms:modified xsi:type="dcterms:W3CDTF">2024-08-28T05:33:44Z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0x010100C27F7341B06EFC41B56229C9426A4853</vt:lpwstr>
  </property>
  <property fmtid="{D5CDD505-2E9C-101B-9397-08002B2CF9AE}" pid="3" name="Order">
    <vt:r8>881400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MediaServiceImageTags">
    <vt:lpwstr/>
  </property>
  <property fmtid="{D5CDD505-2E9C-101B-9397-08002B2CF9AE}" pid="11" name="MSIP_Label_c5e6e129-f928-4a05-ae32-d838f6b21bdd_Enabled">
    <vt:lpwstr>true</vt:lpwstr>
  </property>
  <property fmtid="{D5CDD505-2E9C-101B-9397-08002B2CF9AE}" pid="12" name="MSIP_Label_c5e6e129-f928-4a05-ae32-d838f6b21bdd_SetDate">
    <vt:lpwstr>2023-03-10T15:57:49Z</vt:lpwstr>
  </property>
  <property fmtid="{D5CDD505-2E9C-101B-9397-08002B2CF9AE}" pid="13" name="MSIP_Label_c5e6e129-f928-4a05-ae32-d838f6b21bdd_Method">
    <vt:lpwstr>Privileged</vt:lpwstr>
  </property>
  <property fmtid="{D5CDD505-2E9C-101B-9397-08002B2CF9AE}" pid="14" name="MSIP_Label_c5e6e129-f928-4a05-ae32-d838f6b21bdd_Name">
    <vt:lpwstr>EN Restricted use</vt:lpwstr>
  </property>
  <property fmtid="{D5CDD505-2E9C-101B-9397-08002B2CF9AE}" pid="15" name="MSIP_Label_c5e6e129-f928-4a05-ae32-d838f6b21bdd_SiteId">
    <vt:lpwstr>8b87af7d-8647-4dc7-8df4-5f69a2011bb5</vt:lpwstr>
  </property>
  <property fmtid="{D5CDD505-2E9C-101B-9397-08002B2CF9AE}" pid="16" name="MSIP_Label_c5e6e129-f928-4a05-ae32-d838f6b21bdd_ActionId">
    <vt:lpwstr>20faba5d-9732-4dc8-8ef5-5d28f9fba17c</vt:lpwstr>
  </property>
  <property fmtid="{D5CDD505-2E9C-101B-9397-08002B2CF9AE}" pid="17" name="MSIP_Label_c5e6e129-f928-4a05-ae32-d838f6b21bdd_ContentBits">
    <vt:lpwstr>3</vt:lpwstr>
  </property>
  <property fmtid="{D5CDD505-2E9C-101B-9397-08002B2CF9AE}" pid="18" name="ClassificationContentMarkingFooterLocations">
    <vt:lpwstr>Sopra Steria Group:7</vt:lpwstr>
  </property>
  <property fmtid="{D5CDD505-2E9C-101B-9397-08002B2CF9AE}" pid="19" name="ClassificationContentMarkingFooterText">
    <vt:lpwstr>C2 - Restricted use </vt:lpwstr>
  </property>
  <property fmtid="{D5CDD505-2E9C-101B-9397-08002B2CF9AE}" pid="20" name="Languages">
    <vt:lpwstr/>
  </property>
  <property fmtid="{D5CDD505-2E9C-101B-9397-08002B2CF9AE}" pid="21" name="Document type">
    <vt:lpwstr/>
  </property>
  <property fmtid="{D5CDD505-2E9C-101B-9397-08002B2CF9AE}" pid="22" name="Community">
    <vt:lpwstr/>
  </property>
  <property fmtid="{D5CDD505-2E9C-101B-9397-08002B2CF9AE}" pid="23" name="Steria location">
    <vt:lpwstr/>
  </property>
  <property fmtid="{D5CDD505-2E9C-101B-9397-08002B2CF9AE}" pid="24" name="MSIP_Label_f42aa342-8706-4288-bd11-ebb85995028c_Enabled">
    <vt:lpwstr>true</vt:lpwstr>
  </property>
  <property fmtid="{D5CDD505-2E9C-101B-9397-08002B2CF9AE}" pid="25" name="MSIP_Label_f42aa342-8706-4288-bd11-ebb85995028c_SetDate">
    <vt:lpwstr>2024-04-06T20:51:33Z</vt:lpwstr>
  </property>
  <property fmtid="{D5CDD505-2E9C-101B-9397-08002B2CF9AE}" pid="26" name="MSIP_Label_f42aa342-8706-4288-bd11-ebb85995028c_Method">
    <vt:lpwstr>Privileged</vt:lpwstr>
  </property>
  <property fmtid="{D5CDD505-2E9C-101B-9397-08002B2CF9AE}" pid="27" name="MSIP_Label_f42aa342-8706-4288-bd11-ebb85995028c_Name">
    <vt:lpwstr>Internal</vt:lpwstr>
  </property>
  <property fmtid="{D5CDD505-2E9C-101B-9397-08002B2CF9AE}" pid="28" name="MSIP_Label_f42aa342-8706-4288-bd11-ebb85995028c_SiteId">
    <vt:lpwstr>72f988bf-86f1-41af-91ab-2d7cd011db47</vt:lpwstr>
  </property>
  <property fmtid="{D5CDD505-2E9C-101B-9397-08002B2CF9AE}" pid="29" name="MSIP_Label_f42aa342-8706-4288-bd11-ebb85995028c_ActionId">
    <vt:lpwstr>ae8d17e0-e664-43a9-82d3-45ccb87a5dcc</vt:lpwstr>
  </property>
  <property fmtid="{D5CDD505-2E9C-101B-9397-08002B2CF9AE}" pid="30" name="MSIP_Label_f42aa342-8706-4288-bd11-ebb85995028c_ContentBits">
    <vt:lpwstr>0</vt:lpwstr>
  </property>
</Properties>
</file>